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oboto" charset="1" panose="02000000000000000000"/>
      <p:regular r:id="rId10"/>
    </p:embeddedFont>
    <p:embeddedFont>
      <p:font typeface="Roboto Bold" charset="1" panose="02000000000000000000"/>
      <p:regular r:id="rId11"/>
    </p:embeddedFont>
    <p:embeddedFont>
      <p:font typeface="Roboto Italics" charset="1" panose="02000000000000000000"/>
      <p:regular r:id="rId12"/>
    </p:embeddedFont>
    <p:embeddedFont>
      <p:font typeface="Roboto Bold Italics" charset="1" panose="02000000000000000000"/>
      <p:regular r:id="rId13"/>
    </p:embeddedFont>
    <p:embeddedFont>
      <p:font typeface="Barlow SemiCondensed Bold" charset="1" panose="00000706000000000000"/>
      <p:regular r:id="rId14"/>
    </p:embeddedFont>
    <p:embeddedFont>
      <p:font typeface="Barlow SemiCondensed Bold Bold" charset="1" panose="00000A06000000000000"/>
      <p:regular r:id="rId15"/>
    </p:embeddedFont>
    <p:embeddedFont>
      <p:font typeface="Barlow SemiCondensed Bold Italics" charset="1" panose="00000706000000000000"/>
      <p:regular r:id="rId16"/>
    </p:embeddedFont>
    <p:embeddedFont>
      <p:font typeface="Barlow SemiCondensed Bold Bold Italics" charset="1" panose="00000A06000000000000"/>
      <p:regular r:id="rId17"/>
    </p:embeddedFont>
    <p:embeddedFont>
      <p:font typeface="Open Sans Light" charset="1" panose="020B0306030504020204"/>
      <p:regular r:id="rId18"/>
    </p:embeddedFont>
    <p:embeddedFont>
      <p:font typeface="Open Sans Light Bold" charset="1" panose="020B0806030504020204"/>
      <p:regular r:id="rId19"/>
    </p:embeddedFont>
    <p:embeddedFont>
      <p:font typeface="Open Sans Light Italics" charset="1" panose="020B0306030504020204"/>
      <p:regular r:id="rId20"/>
    </p:embeddedFont>
    <p:embeddedFont>
      <p:font typeface="Open Sans Light Bold Italics" charset="1" panose="020B0806030504020204"/>
      <p:regular r:id="rId21"/>
    </p:embeddedFont>
    <p:embeddedFont>
      <p:font typeface="Open Sans" charset="1" panose="020B0606030504020204"/>
      <p:regular r:id="rId22"/>
    </p:embeddedFont>
    <p:embeddedFont>
      <p:font typeface="Open Sans Bold" charset="1" panose="020B0806030504020204"/>
      <p:regular r:id="rId23"/>
    </p:embeddedFont>
    <p:embeddedFont>
      <p:font typeface="Open Sans Italics" charset="1" panose="020B0606030504020204"/>
      <p:regular r:id="rId24"/>
    </p:embeddedFont>
    <p:embeddedFont>
      <p:font typeface="Open Sans Bold Italics" charset="1" panose="020B0806030504020204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33" Target="slides/slide8.xml" Type="http://schemas.openxmlformats.org/officeDocument/2006/relationships/slide"/><Relationship Id="rId34" Target="slides/slide9.xml" Type="http://schemas.openxmlformats.org/officeDocument/2006/relationships/slide"/><Relationship Id="rId35" Target="slides/slide10.xml" Type="http://schemas.openxmlformats.org/officeDocument/2006/relationships/slide"/><Relationship Id="rId36" Target="slides/slide11.xml" Type="http://schemas.openxmlformats.org/officeDocument/2006/relationships/slide"/><Relationship Id="rId37" Target="slides/slide12.xml" Type="http://schemas.openxmlformats.org/officeDocument/2006/relationships/slide"/><Relationship Id="rId38" Target="slides/slide13.xml" Type="http://schemas.openxmlformats.org/officeDocument/2006/relationships/slide"/><Relationship Id="rId39" Target="slides/slide14.xml" Type="http://schemas.openxmlformats.org/officeDocument/2006/relationships/slide"/><Relationship Id="rId4" Target="theme/theme1.xml" Type="http://schemas.openxmlformats.org/officeDocument/2006/relationships/theme"/><Relationship Id="rId40" Target="slides/slide15.xml" Type="http://schemas.openxmlformats.org/officeDocument/2006/relationships/slide"/><Relationship Id="rId41" Target="slides/slide16.xml" Type="http://schemas.openxmlformats.org/officeDocument/2006/relationships/slide"/><Relationship Id="rId42" Target="slides/slide17.xml" Type="http://schemas.openxmlformats.org/officeDocument/2006/relationships/slide"/><Relationship Id="rId43" Target="slides/slide18.xml" Type="http://schemas.openxmlformats.org/officeDocument/2006/relationships/slide"/><Relationship Id="rId44" Target="slides/slide19.xml" Type="http://schemas.openxmlformats.org/officeDocument/2006/relationships/slide"/><Relationship Id="rId45" Target="slides/slide20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20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959133" y="844733"/>
            <a:ext cx="10300167" cy="6873896"/>
            <a:chOff x="0" y="0"/>
            <a:chExt cx="13733557" cy="9165195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9525"/>
              <a:ext cx="13733557" cy="6334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480"/>
                </a:lnSpc>
              </a:pPr>
              <a:r>
                <a:rPr lang="en-US" sz="10400" spc="-208">
                  <a:solidFill>
                    <a:srgbClr val="14110F"/>
                  </a:solidFill>
                  <a:latin typeface="Roboto Bold"/>
                </a:rPr>
                <a:t>How Attorneys Can Assist Veterans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6949468"/>
              <a:ext cx="13281546" cy="22157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199">
                  <a:solidFill>
                    <a:srgbClr val="14110F"/>
                  </a:solidFill>
                  <a:latin typeface="Roboto"/>
                </a:rPr>
                <a:t>Presented by Katie Binkley, Esq. and</a:t>
              </a:r>
            </a:p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14110F"/>
                  </a:solidFill>
                  <a:latin typeface="Roboto"/>
                </a:rPr>
                <a:t>Caitlin Emmons, Esq.</a:t>
              </a:r>
            </a:p>
            <a:p>
              <a:pPr>
                <a:lnSpc>
                  <a:spcPts val="4479"/>
                </a:lnSpc>
              </a:pPr>
              <a:r>
                <a:rPr lang="en-US" sz="3200">
                  <a:solidFill>
                    <a:srgbClr val="14110F"/>
                  </a:solidFill>
                  <a:latin typeface="Roboto"/>
                </a:rPr>
                <a:t>Lead Staff Attorneys, Veterans Legal Institute </a:t>
              </a: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9412" y="8870247"/>
            <a:ext cx="18278588" cy="1416753"/>
          </a:xfrm>
          <a:prstGeom prst="rect">
            <a:avLst/>
          </a:prstGeom>
          <a:solidFill>
            <a:srgbClr val="FF3043"/>
          </a:solidFill>
        </p:spPr>
      </p:sp>
      <p:grpSp>
        <p:nvGrpSpPr>
          <p:cNvPr name="Group 6" id="6"/>
          <p:cNvGrpSpPr/>
          <p:nvPr/>
        </p:nvGrpSpPr>
        <p:grpSpPr>
          <a:xfrm rot="0">
            <a:off x="15920945" y="8468921"/>
            <a:ext cx="1338355" cy="802651"/>
            <a:chOff x="0" y="0"/>
            <a:chExt cx="1784474" cy="1070201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1784474" cy="1070201"/>
              <a:chOff x="0" y="0"/>
              <a:chExt cx="865399" cy="51816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6350" y="6360"/>
                <a:ext cx="852699" cy="506284"/>
              </a:xfrm>
              <a:custGeom>
                <a:avLst/>
                <a:gdLst/>
                <a:ahLst/>
                <a:cxnLst/>
                <a:rect r="r" b="b" t="t" l="l"/>
                <a:pathLst>
                  <a:path h="506284" w="852699">
                    <a:moveTo>
                      <a:pt x="252730" y="0"/>
                    </a:moveTo>
                    <a:lnTo>
                      <a:pt x="599969" y="0"/>
                    </a:lnTo>
                    <a:cubicBezTo>
                      <a:pt x="739669" y="0"/>
                      <a:pt x="852699" y="113215"/>
                      <a:pt x="852699" y="253143"/>
                    </a:cubicBezTo>
                    <a:cubicBezTo>
                      <a:pt x="852699" y="393070"/>
                      <a:pt x="739669" y="506285"/>
                      <a:pt x="599969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4110F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393198" y="401024"/>
              <a:ext cx="998079" cy="315171"/>
              <a:chOff x="0" y="0"/>
              <a:chExt cx="1359375" cy="42926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-5080"/>
                <a:ext cx="1359375" cy="434340"/>
              </a:xfrm>
              <a:custGeom>
                <a:avLst/>
                <a:gdLst/>
                <a:ahLst/>
                <a:cxnLst/>
                <a:rect r="r" b="b" t="t" l="l"/>
                <a:pathLst>
                  <a:path h="434340" w="1359375">
                    <a:moveTo>
                      <a:pt x="1341595" y="187960"/>
                    </a:moveTo>
                    <a:lnTo>
                      <a:pt x="1079975" y="11430"/>
                    </a:lnTo>
                    <a:cubicBezTo>
                      <a:pt x="1062195" y="0"/>
                      <a:pt x="1039335" y="3810"/>
                      <a:pt x="1026635" y="21590"/>
                    </a:cubicBezTo>
                    <a:cubicBezTo>
                      <a:pt x="1015205" y="39370"/>
                      <a:pt x="1019015" y="62230"/>
                      <a:pt x="1036795" y="74930"/>
                    </a:cubicBezTo>
                    <a:lnTo>
                      <a:pt x="119554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195545" y="257810"/>
                    </a:lnTo>
                    <a:lnTo>
                      <a:pt x="1036795" y="364490"/>
                    </a:lnTo>
                    <a:cubicBezTo>
                      <a:pt x="1019015" y="375920"/>
                      <a:pt x="1015205" y="400050"/>
                      <a:pt x="1026635" y="417830"/>
                    </a:cubicBezTo>
                    <a:cubicBezTo>
                      <a:pt x="1034255" y="429260"/>
                      <a:pt x="1045685" y="434340"/>
                      <a:pt x="1058385" y="434340"/>
                    </a:cubicBezTo>
                    <a:cubicBezTo>
                      <a:pt x="1066005" y="434340"/>
                      <a:pt x="1073625" y="431800"/>
                      <a:pt x="1079975" y="427990"/>
                    </a:cubicBezTo>
                    <a:lnTo>
                      <a:pt x="1342865" y="251460"/>
                    </a:lnTo>
                    <a:cubicBezTo>
                      <a:pt x="1353025" y="243840"/>
                      <a:pt x="1359375" y="232410"/>
                      <a:pt x="1359375" y="219710"/>
                    </a:cubicBezTo>
                    <a:cubicBezTo>
                      <a:pt x="1359375" y="207010"/>
                      <a:pt x="1353025" y="195580"/>
                      <a:pt x="1341595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11822" y="1271588"/>
            <a:ext cx="5488114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732412" y="0"/>
            <a:ext cx="7691381" cy="10287000"/>
          </a:xfrm>
          <a:prstGeom prst="rect">
            <a:avLst/>
          </a:prstGeom>
          <a:solidFill>
            <a:srgbClr val="FF3043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685945" y="4420721"/>
            <a:ext cx="8637116" cy="592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82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685945" y="7536653"/>
            <a:ext cx="8637116" cy="453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678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019175"/>
            <a:ext cx="9676770" cy="1448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1351"/>
              </a:lnSpc>
            </a:pPr>
            <a:r>
              <a:rPr lang="en-US" sz="9459" spc="-94">
                <a:solidFill>
                  <a:srgbClr val="14110F"/>
                </a:solidFill>
                <a:latin typeface="Roboto"/>
              </a:rPr>
              <a:t>Veterans Benefits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685945" y="3406746"/>
            <a:ext cx="5355223" cy="1120645"/>
            <a:chOff x="0" y="0"/>
            <a:chExt cx="2480170" cy="518160"/>
          </a:xfrm>
        </p:grpSpPr>
        <p:sp>
          <p:nvSpPr>
            <p:cNvPr name="Freeform 7" id="7"/>
            <p:cNvSpPr/>
            <p:nvPr/>
          </p:nvSpPr>
          <p:spPr>
            <a:xfrm>
              <a:off x="6350" y="6360"/>
              <a:ext cx="2467470" cy="506284"/>
            </a:xfrm>
            <a:custGeom>
              <a:avLst/>
              <a:gdLst/>
              <a:ahLst/>
              <a:cxnLst/>
              <a:rect r="r" b="b" t="t" l="l"/>
              <a:pathLst>
                <a:path h="506284" w="2467470">
                  <a:moveTo>
                    <a:pt x="252730" y="0"/>
                  </a:moveTo>
                  <a:lnTo>
                    <a:pt x="2214740" y="0"/>
                  </a:lnTo>
                  <a:cubicBezTo>
                    <a:pt x="2354440" y="0"/>
                    <a:pt x="2467470" y="113215"/>
                    <a:pt x="2467470" y="253143"/>
                  </a:cubicBezTo>
                  <a:cubicBezTo>
                    <a:pt x="2467470" y="393070"/>
                    <a:pt x="2354440" y="506285"/>
                    <a:pt x="2214740" y="506285"/>
                  </a:cubicBezTo>
                  <a:lnTo>
                    <a:pt x="252730" y="506285"/>
                  </a:lnTo>
                  <a:cubicBezTo>
                    <a:pt x="113030" y="506285"/>
                    <a:pt x="0" y="393070"/>
                    <a:pt x="0" y="253143"/>
                  </a:cubicBezTo>
                  <a:cubicBezTo>
                    <a:pt x="0" y="113215"/>
                    <a:pt x="113030" y="0"/>
                    <a:pt x="252730" y="0"/>
                  </a:cubicBezTo>
                  <a:close/>
                </a:path>
              </a:pathLst>
            </a:custGeom>
            <a:solidFill>
              <a:srgbClr val="FF3043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482118" y="3382651"/>
            <a:ext cx="5407387" cy="1144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90"/>
              </a:lnSpc>
              <a:spcBef>
                <a:spcPct val="0"/>
              </a:spcBef>
            </a:pPr>
            <a:r>
              <a:rPr lang="en-US" sz="3060" spc="61">
                <a:solidFill>
                  <a:srgbClr val="FFFFFF"/>
                </a:solidFill>
                <a:latin typeface="Roboto Bold"/>
              </a:rPr>
              <a:t>Most common: Disability compensation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437181" y="837766"/>
            <a:ext cx="5532708" cy="3689625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594498" y="6418487"/>
            <a:ext cx="5375392" cy="3584714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9323061" y="4131122"/>
            <a:ext cx="5187357" cy="3459319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028700" y="6833523"/>
            <a:ext cx="4860805" cy="3184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54"/>
              </a:lnSpc>
            </a:pPr>
            <a:r>
              <a:rPr lang="en-US" sz="3610">
                <a:solidFill>
                  <a:srgbClr val="000000"/>
                </a:solidFill>
                <a:latin typeface="Open Sans"/>
              </a:rPr>
              <a:t>Other benefits:</a:t>
            </a:r>
          </a:p>
          <a:p>
            <a:pPr marL="779427" indent="-389713" lvl="1">
              <a:lnSpc>
                <a:spcPts val="5054"/>
              </a:lnSpc>
              <a:buFont typeface="Arial"/>
              <a:buChar char="•"/>
            </a:pPr>
            <a:r>
              <a:rPr lang="en-US" sz="3610">
                <a:solidFill>
                  <a:srgbClr val="000000"/>
                </a:solidFill>
                <a:latin typeface="Open Sans"/>
              </a:rPr>
              <a:t>Wartime Pension</a:t>
            </a:r>
          </a:p>
          <a:p>
            <a:pPr marL="779427" indent="-389713" lvl="1">
              <a:lnSpc>
                <a:spcPts val="5054"/>
              </a:lnSpc>
              <a:buFont typeface="Arial"/>
              <a:buChar char="•"/>
            </a:pPr>
            <a:r>
              <a:rPr lang="en-US" sz="3610">
                <a:solidFill>
                  <a:srgbClr val="000000"/>
                </a:solidFill>
                <a:latin typeface="Open Sans"/>
              </a:rPr>
              <a:t>Education Benefits</a:t>
            </a:r>
          </a:p>
          <a:p>
            <a:pPr marL="779427" indent="-389713" lvl="1">
              <a:lnSpc>
                <a:spcPts val="5054"/>
              </a:lnSpc>
              <a:buFont typeface="Arial"/>
              <a:buChar char="•"/>
            </a:pPr>
            <a:r>
              <a:rPr lang="en-US" sz="3610">
                <a:solidFill>
                  <a:srgbClr val="000000"/>
                </a:solidFill>
                <a:latin typeface="Open Sans"/>
              </a:rPr>
              <a:t>Home Loans</a:t>
            </a:r>
          </a:p>
          <a:p>
            <a:pPr marL="779427" indent="-389713" lvl="1">
              <a:lnSpc>
                <a:spcPts val="5054"/>
              </a:lnSpc>
              <a:buFont typeface="Arial"/>
              <a:buChar char="•"/>
            </a:pPr>
            <a:r>
              <a:rPr lang="en-US" sz="3610">
                <a:solidFill>
                  <a:srgbClr val="000000"/>
                </a:solidFill>
                <a:latin typeface="Open Sans"/>
              </a:rPr>
              <a:t>Healthcare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85945" y="4637947"/>
            <a:ext cx="8642266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Open Sans Light"/>
              </a:rPr>
              <a:t>Monthly compensation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Must establish service connection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Show causal connection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812" r="0" b="781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07132" y="942975"/>
            <a:ext cx="14073737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400"/>
              </a:lnSpc>
              <a:spcBef>
                <a:spcPct val="0"/>
              </a:spcBef>
            </a:pPr>
            <a:r>
              <a:rPr lang="en-US" sz="8000" spc="-80">
                <a:solidFill>
                  <a:srgbClr val="FFFFFF"/>
                </a:solidFill>
                <a:latin typeface="Roboto Bold"/>
              </a:rPr>
              <a:t>VA Accreditation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9412" y="8870247"/>
            <a:ext cx="18278588" cy="1416753"/>
          </a:xfrm>
          <a:prstGeom prst="rect">
            <a:avLst/>
          </a:prstGeom>
          <a:solidFill>
            <a:srgbClr val="14110F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575375" y="3093194"/>
            <a:ext cx="4621105" cy="3604307"/>
            <a:chOff x="0" y="0"/>
            <a:chExt cx="1563189" cy="121923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r="r" b="b" t="t" l="l"/>
              <a:pathLst>
                <a:path h="1219235" w="1563189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034948" y="3874267"/>
            <a:ext cx="3701958" cy="2027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30"/>
              </a:lnSpc>
            </a:pPr>
            <a:r>
              <a:rPr lang="en-US" sz="3100" spc="62">
                <a:solidFill>
                  <a:srgbClr val="14110F"/>
                </a:solidFill>
                <a:latin typeface="Roboto Bold"/>
              </a:rPr>
              <a:t>Prepare, present and prosecute claims before the VA.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6838153" y="3093194"/>
            <a:ext cx="4621105" cy="3604307"/>
            <a:chOff x="0" y="0"/>
            <a:chExt cx="1563189" cy="1219235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r="r" b="b" t="t" l="l"/>
              <a:pathLst>
                <a:path h="1219235" w="1563189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7227451" y="4125595"/>
            <a:ext cx="3842509" cy="1017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30"/>
              </a:lnSpc>
              <a:spcBef>
                <a:spcPct val="0"/>
              </a:spcBef>
            </a:pPr>
            <a:r>
              <a:rPr lang="en-US" sz="3100" spc="62">
                <a:solidFill>
                  <a:srgbClr val="14110F"/>
                </a:solidFill>
                <a:latin typeface="Roboto Bold"/>
              </a:rPr>
              <a:t>Easily submit VA Form 21a to apply.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2100932" y="3093194"/>
            <a:ext cx="4621105" cy="3604307"/>
            <a:chOff x="0" y="0"/>
            <a:chExt cx="1563189" cy="121923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r="r" b="b" t="t" l="l"/>
              <a:pathLst>
                <a:path h="1219235" w="1563189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2560505" y="4110170"/>
            <a:ext cx="3701958" cy="1522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30"/>
              </a:lnSpc>
              <a:spcBef>
                <a:spcPct val="0"/>
              </a:spcBef>
            </a:pPr>
            <a:r>
              <a:rPr lang="en-US" sz="3100" spc="62">
                <a:solidFill>
                  <a:srgbClr val="14110F"/>
                </a:solidFill>
                <a:latin typeface="Roboto Bold"/>
              </a:rPr>
              <a:t>Complete three hours of CLE in the first 12 months.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412" y="7534582"/>
            <a:ext cx="18278588" cy="738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Open Sans"/>
              </a:rPr>
              <a:t>Visit https://www.va.gov/ogc/accreditation.asp for more information.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812" r="0" b="781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30242" y="939820"/>
            <a:ext cx="14073737" cy="130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400"/>
              </a:lnSpc>
              <a:spcBef>
                <a:spcPct val="0"/>
              </a:spcBef>
            </a:pPr>
            <a:r>
              <a:rPr lang="en-US" sz="8000" spc="-80">
                <a:solidFill>
                  <a:srgbClr val="FF3043"/>
                </a:solidFill>
                <a:latin typeface="Roboto Bold"/>
              </a:rPr>
              <a:t>Recognizing Trauma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9412" y="8870247"/>
            <a:ext cx="18278588" cy="1416753"/>
          </a:xfrm>
          <a:prstGeom prst="rect">
            <a:avLst/>
          </a:prstGeom>
          <a:solidFill>
            <a:srgbClr val="14110F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575375" y="3093194"/>
            <a:ext cx="4621105" cy="3604307"/>
            <a:chOff x="0" y="0"/>
            <a:chExt cx="1563189" cy="121923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r="r" b="b" t="t" l="l"/>
              <a:pathLst>
                <a:path h="1219235" w="1563189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030242" y="3383095"/>
            <a:ext cx="3701958" cy="2995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79"/>
              </a:lnSpc>
            </a:pPr>
            <a:r>
              <a:rPr lang="en-US" sz="2599" spc="51">
                <a:solidFill>
                  <a:srgbClr val="14110F"/>
                </a:solidFill>
                <a:latin typeface="Roboto Bold"/>
              </a:rPr>
              <a:t>Post Traumatic Stress Disorder (PTSD): </a:t>
            </a:r>
            <a:r>
              <a:rPr lang="en-US" sz="2599" spc="51">
                <a:solidFill>
                  <a:srgbClr val="14110F"/>
                </a:solidFill>
                <a:latin typeface="Roboto"/>
              </a:rPr>
              <a:t>agitation, irritability, hyper-vigilance, social isolation, mistrust, severe anxiety, insomnia, nightmares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6838153" y="3093194"/>
            <a:ext cx="4621105" cy="3604307"/>
            <a:chOff x="0" y="0"/>
            <a:chExt cx="1563189" cy="1219235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r="r" b="b" t="t" l="l"/>
              <a:pathLst>
                <a:path h="1219235" w="1563189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6965750" y="3378928"/>
            <a:ext cx="4365911" cy="3000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80"/>
              </a:lnSpc>
              <a:spcBef>
                <a:spcPct val="0"/>
              </a:spcBef>
            </a:pPr>
            <a:r>
              <a:rPr lang="en-US" sz="2600" spc="52">
                <a:solidFill>
                  <a:srgbClr val="14110F"/>
                </a:solidFill>
                <a:latin typeface="Roboto Bold"/>
              </a:rPr>
              <a:t>Traumatic Brain Injury (TBI): </a:t>
            </a:r>
            <a:r>
              <a:rPr lang="en-US" sz="2600" spc="52">
                <a:solidFill>
                  <a:srgbClr val="14110F"/>
                </a:solidFill>
                <a:latin typeface="Roboto"/>
              </a:rPr>
              <a:t>mental confusion, difficulty concentrating, uncontrollable laughing or crying, inability to remember details. May cause physical health issues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2100932" y="3093194"/>
            <a:ext cx="4621105" cy="3604307"/>
            <a:chOff x="0" y="0"/>
            <a:chExt cx="1563189" cy="121923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r="r" b="b" t="t" l="l"/>
              <a:pathLst>
                <a:path h="1219235" w="1563189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2328365" y="3383095"/>
            <a:ext cx="4166238" cy="3000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79"/>
              </a:lnSpc>
              <a:spcBef>
                <a:spcPct val="0"/>
              </a:spcBef>
            </a:pPr>
            <a:r>
              <a:rPr lang="en-US" sz="2599" spc="51">
                <a:solidFill>
                  <a:srgbClr val="14110F"/>
                </a:solidFill>
                <a:latin typeface="Roboto Bold"/>
              </a:rPr>
              <a:t>Military Sexual Trauma (MST): </a:t>
            </a:r>
            <a:r>
              <a:rPr lang="en-US" sz="2599" spc="51">
                <a:solidFill>
                  <a:srgbClr val="14110F"/>
                </a:solidFill>
                <a:latin typeface="Roboto"/>
              </a:rPr>
              <a:t>sexual assault or harassment during service; may be unreported, or not prosecuted. It is estimated that 50% of women in service experience MST.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75375" y="7534582"/>
            <a:ext cx="15146662" cy="1505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299">
                <a:solidFill>
                  <a:srgbClr val="F6F6F6"/>
                </a:solidFill>
                <a:latin typeface="Open Sans"/>
              </a:rPr>
              <a:t>These traumas can impact service and can influence the attorney client relationship.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766512"/>
            <a:ext cx="16230600" cy="342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7"/>
              </a:lnSpc>
            </a:pPr>
            <a:r>
              <a:rPr lang="en-US" sz="13147">
                <a:solidFill>
                  <a:srgbClr val="FF3043"/>
                </a:solidFill>
                <a:latin typeface="Barlow SemiCondensed Bold Bold"/>
              </a:rPr>
              <a:t>ASSIST IN GENERAL PRACTICE AREAS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732412" y="0"/>
            <a:ext cx="7691381" cy="10287000"/>
          </a:xfrm>
          <a:prstGeom prst="rect">
            <a:avLst/>
          </a:prstGeom>
          <a:solidFill>
            <a:srgbClr val="FF3043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854343" y="4088436"/>
            <a:ext cx="6573856" cy="2466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0414" indent="-410207" lvl="1">
              <a:lnSpc>
                <a:spcPts val="4939"/>
              </a:lnSpc>
              <a:buFont typeface="Arial"/>
              <a:buChar char="•"/>
            </a:pPr>
            <a:r>
              <a:rPr lang="en-US" sz="3799" spc="75">
                <a:solidFill>
                  <a:srgbClr val="14110F"/>
                </a:solidFill>
                <a:latin typeface="Roboto"/>
              </a:rPr>
              <a:t>Dissolution of Marriage</a:t>
            </a:r>
          </a:p>
          <a:p>
            <a:pPr marL="820414" indent="-410207" lvl="1">
              <a:lnSpc>
                <a:spcPts val="4939"/>
              </a:lnSpc>
              <a:buFont typeface="Arial"/>
              <a:buChar char="•"/>
            </a:pPr>
            <a:r>
              <a:rPr lang="en-US" sz="3799" spc="75">
                <a:solidFill>
                  <a:srgbClr val="14110F"/>
                </a:solidFill>
                <a:latin typeface="Roboto"/>
              </a:rPr>
              <a:t>Custody Modification</a:t>
            </a:r>
          </a:p>
          <a:p>
            <a:pPr marL="820414" indent="-410207" lvl="1">
              <a:lnSpc>
                <a:spcPts val="4939"/>
              </a:lnSpc>
              <a:buFont typeface="Arial"/>
              <a:buChar char="•"/>
            </a:pPr>
            <a:r>
              <a:rPr lang="en-US" sz="3799" spc="75">
                <a:solidFill>
                  <a:srgbClr val="14110F"/>
                </a:solidFill>
                <a:latin typeface="Roboto"/>
              </a:rPr>
              <a:t>Guardianship/Adoption</a:t>
            </a:r>
          </a:p>
          <a:p>
            <a:pPr algn="l" marL="820416" indent="-410208" lvl="1">
              <a:lnSpc>
                <a:spcPts val="4939"/>
              </a:lnSpc>
              <a:buFont typeface="Arial"/>
              <a:buChar char="•"/>
            </a:pPr>
            <a:r>
              <a:rPr lang="en-US" sz="3799" spc="75">
                <a:solidFill>
                  <a:srgbClr val="14110F"/>
                </a:solidFill>
                <a:latin typeface="Roboto"/>
              </a:rPr>
              <a:t>Child/Spousal Support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7329761"/>
            <a:ext cx="6573856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800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588939"/>
            <a:ext cx="6573856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640"/>
              </a:lnSpc>
            </a:pPr>
            <a:r>
              <a:rPr lang="en-US" sz="7200" spc="-72">
                <a:solidFill>
                  <a:srgbClr val="14110F"/>
                </a:solidFill>
                <a:latin typeface="Roboto"/>
              </a:rPr>
              <a:t>Family Law 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480001" y="627375"/>
            <a:ext cx="4287047" cy="897116"/>
            <a:chOff x="0" y="0"/>
            <a:chExt cx="2480170" cy="518160"/>
          </a:xfrm>
        </p:grpSpPr>
        <p:sp>
          <p:nvSpPr>
            <p:cNvPr name="Freeform 7" id="7"/>
            <p:cNvSpPr/>
            <p:nvPr/>
          </p:nvSpPr>
          <p:spPr>
            <a:xfrm>
              <a:off x="6350" y="6360"/>
              <a:ext cx="2467470" cy="506284"/>
            </a:xfrm>
            <a:custGeom>
              <a:avLst/>
              <a:gdLst/>
              <a:ahLst/>
              <a:cxnLst/>
              <a:rect r="r" b="b" t="t" l="l"/>
              <a:pathLst>
                <a:path h="506284" w="2467470">
                  <a:moveTo>
                    <a:pt x="252730" y="0"/>
                  </a:moveTo>
                  <a:lnTo>
                    <a:pt x="2214740" y="0"/>
                  </a:lnTo>
                  <a:cubicBezTo>
                    <a:pt x="2354440" y="0"/>
                    <a:pt x="2467470" y="113215"/>
                    <a:pt x="2467470" y="253143"/>
                  </a:cubicBezTo>
                  <a:cubicBezTo>
                    <a:pt x="2467470" y="393070"/>
                    <a:pt x="2354440" y="506285"/>
                    <a:pt x="2214740" y="506285"/>
                  </a:cubicBezTo>
                  <a:lnTo>
                    <a:pt x="252730" y="506285"/>
                  </a:lnTo>
                  <a:cubicBezTo>
                    <a:pt x="113030" y="506285"/>
                    <a:pt x="0" y="393070"/>
                    <a:pt x="0" y="253143"/>
                  </a:cubicBezTo>
                  <a:cubicBezTo>
                    <a:pt x="0" y="113215"/>
                    <a:pt x="113030" y="0"/>
                    <a:pt x="252730" y="0"/>
                  </a:cubicBezTo>
                  <a:close/>
                </a:path>
              </a:pathLst>
            </a:custGeom>
            <a:solidFill>
              <a:srgbClr val="FF3043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480001" y="704850"/>
            <a:ext cx="4287047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99"/>
              </a:lnSpc>
              <a:spcBef>
                <a:spcPct val="0"/>
              </a:spcBef>
            </a:pPr>
            <a:r>
              <a:rPr lang="en-US" sz="2999" spc="59">
                <a:solidFill>
                  <a:srgbClr val="FFFFFF"/>
                </a:solidFill>
                <a:latin typeface="Roboto Bold"/>
              </a:rPr>
              <a:t>General Practice Areas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023380" y="2205650"/>
            <a:ext cx="9402080" cy="62700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732412" y="0"/>
            <a:ext cx="7691381" cy="10287000"/>
          </a:xfrm>
          <a:prstGeom prst="rect">
            <a:avLst/>
          </a:prstGeom>
          <a:solidFill>
            <a:srgbClr val="FF3043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480001" y="627375"/>
            <a:ext cx="4287047" cy="897116"/>
            <a:chOff x="0" y="0"/>
            <a:chExt cx="2480170" cy="518160"/>
          </a:xfrm>
        </p:grpSpPr>
        <p:sp>
          <p:nvSpPr>
            <p:cNvPr name="Freeform 4" id="4"/>
            <p:cNvSpPr/>
            <p:nvPr/>
          </p:nvSpPr>
          <p:spPr>
            <a:xfrm>
              <a:off x="6350" y="6360"/>
              <a:ext cx="2467470" cy="506284"/>
            </a:xfrm>
            <a:custGeom>
              <a:avLst/>
              <a:gdLst/>
              <a:ahLst/>
              <a:cxnLst/>
              <a:rect r="r" b="b" t="t" l="l"/>
              <a:pathLst>
                <a:path h="506284" w="2467470">
                  <a:moveTo>
                    <a:pt x="252730" y="0"/>
                  </a:moveTo>
                  <a:lnTo>
                    <a:pt x="2214740" y="0"/>
                  </a:lnTo>
                  <a:cubicBezTo>
                    <a:pt x="2354440" y="0"/>
                    <a:pt x="2467470" y="113215"/>
                    <a:pt x="2467470" y="253143"/>
                  </a:cubicBezTo>
                  <a:cubicBezTo>
                    <a:pt x="2467470" y="393070"/>
                    <a:pt x="2354440" y="506285"/>
                    <a:pt x="2214740" y="506285"/>
                  </a:cubicBezTo>
                  <a:lnTo>
                    <a:pt x="252730" y="506285"/>
                  </a:lnTo>
                  <a:cubicBezTo>
                    <a:pt x="113030" y="506285"/>
                    <a:pt x="0" y="393070"/>
                    <a:pt x="0" y="253143"/>
                  </a:cubicBezTo>
                  <a:cubicBezTo>
                    <a:pt x="0" y="113215"/>
                    <a:pt x="113030" y="0"/>
                    <a:pt x="252730" y="0"/>
                  </a:cubicBezTo>
                  <a:close/>
                </a:path>
              </a:pathLst>
            </a:custGeom>
            <a:solidFill>
              <a:srgbClr val="FF3043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118275" y="1028700"/>
            <a:ext cx="6446926" cy="429795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282196" y="5143500"/>
            <a:ext cx="7295309" cy="3702369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7329761"/>
            <a:ext cx="6573856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800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1991144"/>
            <a:ext cx="9089575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640"/>
              </a:lnSpc>
            </a:pPr>
            <a:r>
              <a:rPr lang="en-US" sz="7200" spc="-72">
                <a:solidFill>
                  <a:srgbClr val="14110F"/>
                </a:solidFill>
                <a:latin typeface="Roboto"/>
              </a:rPr>
              <a:t>Focus on Family Law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80001" y="704850"/>
            <a:ext cx="4287047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99"/>
              </a:lnSpc>
              <a:spcBef>
                <a:spcPct val="0"/>
              </a:spcBef>
            </a:pPr>
            <a:r>
              <a:rPr lang="en-US" sz="2999" spc="59">
                <a:solidFill>
                  <a:srgbClr val="FFFFFF"/>
                </a:solidFill>
                <a:latin typeface="Roboto Bold"/>
              </a:rPr>
              <a:t>FL Pro Bono Types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9449" y="3264391"/>
            <a:ext cx="10476607" cy="5636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93143" indent="-496571" lvl="1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Open Sans Light"/>
              </a:rPr>
              <a:t>Limited Scope appearance</a:t>
            </a:r>
          </a:p>
          <a:p>
            <a:pPr marL="993143" indent="-496571" lvl="1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Open Sans Light"/>
              </a:rPr>
              <a:t>Judicial Council forms</a:t>
            </a:r>
          </a:p>
          <a:p>
            <a:pPr marL="1986285" indent="-662095" lvl="2">
              <a:lnSpc>
                <a:spcPts val="6440"/>
              </a:lnSpc>
              <a:buFont typeface="Arial"/>
              <a:buChar char="⚬"/>
            </a:pPr>
            <a:r>
              <a:rPr lang="en-US" sz="4600">
                <a:solidFill>
                  <a:srgbClr val="000000"/>
                </a:solidFill>
                <a:latin typeface="Open Sans Light"/>
              </a:rPr>
              <a:t>Self Help Center packets</a:t>
            </a:r>
          </a:p>
          <a:p>
            <a:pPr marL="993143" indent="-496571" lvl="1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Open Sans Light"/>
              </a:rPr>
              <a:t>Draft a declaration or brief</a:t>
            </a:r>
          </a:p>
          <a:p>
            <a:pPr marL="993143" indent="-496571" lvl="1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Open Sans Light"/>
              </a:rPr>
              <a:t>Negotiations with opposing counsel </a:t>
            </a:r>
          </a:p>
          <a:p>
            <a:pPr marL="993143" indent="-496571" lvl="1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Open Sans Light"/>
              </a:rPr>
              <a:t>Explain a settlement offer</a:t>
            </a:r>
          </a:p>
          <a:p>
            <a:pPr marL="993143" indent="-496571" lvl="1">
              <a:lnSpc>
                <a:spcPts val="6440"/>
              </a:lnSpc>
              <a:buFont typeface="Arial"/>
              <a:buChar char="•"/>
            </a:pPr>
            <a:r>
              <a:rPr lang="en-US" sz="4600">
                <a:solidFill>
                  <a:srgbClr val="000000"/>
                </a:solidFill>
                <a:latin typeface="Open Sans Light"/>
              </a:rPr>
              <a:t>Write a stipulation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732412" y="0"/>
            <a:ext cx="7691381" cy="10287000"/>
          </a:xfrm>
          <a:prstGeom prst="rect">
            <a:avLst/>
          </a:prstGeom>
          <a:solidFill>
            <a:srgbClr val="FF3043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480001" y="627375"/>
            <a:ext cx="4287047" cy="897116"/>
            <a:chOff x="0" y="0"/>
            <a:chExt cx="2480170" cy="518160"/>
          </a:xfrm>
        </p:grpSpPr>
        <p:sp>
          <p:nvSpPr>
            <p:cNvPr name="Freeform 4" id="4"/>
            <p:cNvSpPr/>
            <p:nvPr/>
          </p:nvSpPr>
          <p:spPr>
            <a:xfrm>
              <a:off x="6350" y="6360"/>
              <a:ext cx="2467470" cy="506284"/>
            </a:xfrm>
            <a:custGeom>
              <a:avLst/>
              <a:gdLst/>
              <a:ahLst/>
              <a:cxnLst/>
              <a:rect r="r" b="b" t="t" l="l"/>
              <a:pathLst>
                <a:path h="506284" w="2467470">
                  <a:moveTo>
                    <a:pt x="252730" y="0"/>
                  </a:moveTo>
                  <a:lnTo>
                    <a:pt x="2214740" y="0"/>
                  </a:lnTo>
                  <a:cubicBezTo>
                    <a:pt x="2354440" y="0"/>
                    <a:pt x="2467470" y="113215"/>
                    <a:pt x="2467470" y="253143"/>
                  </a:cubicBezTo>
                  <a:cubicBezTo>
                    <a:pt x="2467470" y="393070"/>
                    <a:pt x="2354440" y="506285"/>
                    <a:pt x="2214740" y="506285"/>
                  </a:cubicBezTo>
                  <a:lnTo>
                    <a:pt x="252730" y="506285"/>
                  </a:lnTo>
                  <a:cubicBezTo>
                    <a:pt x="113030" y="506285"/>
                    <a:pt x="0" y="393070"/>
                    <a:pt x="0" y="253143"/>
                  </a:cubicBezTo>
                  <a:cubicBezTo>
                    <a:pt x="0" y="113215"/>
                    <a:pt x="113030" y="0"/>
                    <a:pt x="252730" y="0"/>
                  </a:cubicBezTo>
                  <a:close/>
                </a:path>
              </a:pathLst>
            </a:custGeom>
            <a:solidFill>
              <a:srgbClr val="FF3043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541010" y="2388605"/>
            <a:ext cx="8264686" cy="5509791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028700" y="4267881"/>
            <a:ext cx="6573856" cy="2429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98825" indent="-399412" lvl="1">
              <a:lnSpc>
                <a:spcPts val="4809"/>
              </a:lnSpc>
              <a:buFont typeface="Arial"/>
              <a:buChar char="•"/>
            </a:pPr>
            <a:r>
              <a:rPr lang="en-US" sz="3699" spc="73">
                <a:solidFill>
                  <a:srgbClr val="14110F"/>
                </a:solidFill>
                <a:latin typeface="Roboto"/>
              </a:rPr>
              <a:t>Wills and Trusts</a:t>
            </a:r>
          </a:p>
          <a:p>
            <a:pPr marL="798825" indent="-399412" lvl="1">
              <a:lnSpc>
                <a:spcPts val="4809"/>
              </a:lnSpc>
              <a:buFont typeface="Arial"/>
              <a:buChar char="•"/>
            </a:pPr>
            <a:r>
              <a:rPr lang="en-US" sz="3699" spc="73">
                <a:solidFill>
                  <a:srgbClr val="14110F"/>
                </a:solidFill>
                <a:latin typeface="Roboto"/>
              </a:rPr>
              <a:t>Burial Requests</a:t>
            </a:r>
          </a:p>
          <a:p>
            <a:pPr marL="798825" indent="-399412" lvl="1">
              <a:lnSpc>
                <a:spcPts val="4809"/>
              </a:lnSpc>
              <a:buFont typeface="Arial"/>
              <a:buChar char="•"/>
            </a:pPr>
            <a:r>
              <a:rPr lang="en-US" sz="3699" spc="73">
                <a:solidFill>
                  <a:srgbClr val="14110F"/>
                </a:solidFill>
                <a:latin typeface="Roboto"/>
              </a:rPr>
              <a:t>Durable Power of Attorney </a:t>
            </a:r>
          </a:p>
          <a:p>
            <a:pPr algn="l" marL="798826" indent="-399413" lvl="1">
              <a:lnSpc>
                <a:spcPts val="4809"/>
              </a:lnSpc>
              <a:buFont typeface="Arial"/>
              <a:buChar char="•"/>
            </a:pPr>
            <a:r>
              <a:rPr lang="en-US" sz="3699" spc="73">
                <a:solidFill>
                  <a:srgbClr val="14110F"/>
                </a:solidFill>
                <a:latin typeface="Roboto"/>
              </a:rPr>
              <a:t>Health Care Directive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7329761"/>
            <a:ext cx="6573856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800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588939"/>
            <a:ext cx="6573856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640"/>
              </a:lnSpc>
            </a:pPr>
            <a:r>
              <a:rPr lang="en-US" sz="7200" spc="-72">
                <a:solidFill>
                  <a:srgbClr val="14110F"/>
                </a:solidFill>
                <a:latin typeface="Roboto"/>
              </a:rPr>
              <a:t>Estate Planning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80001" y="704850"/>
            <a:ext cx="4287047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99"/>
              </a:lnSpc>
              <a:spcBef>
                <a:spcPct val="0"/>
              </a:spcBef>
            </a:pPr>
            <a:r>
              <a:rPr lang="en-US" sz="2999" spc="59">
                <a:solidFill>
                  <a:srgbClr val="FFFFFF"/>
                </a:solidFill>
                <a:latin typeface="Roboto Bold"/>
              </a:rPr>
              <a:t>General Practice Areas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732412" y="0"/>
            <a:ext cx="7691381" cy="10287000"/>
          </a:xfrm>
          <a:prstGeom prst="rect">
            <a:avLst/>
          </a:prstGeom>
          <a:solidFill>
            <a:srgbClr val="FF3043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480001" y="627375"/>
            <a:ext cx="4287047" cy="897116"/>
            <a:chOff x="0" y="0"/>
            <a:chExt cx="2480170" cy="518160"/>
          </a:xfrm>
        </p:grpSpPr>
        <p:sp>
          <p:nvSpPr>
            <p:cNvPr name="Freeform 4" id="4"/>
            <p:cNvSpPr/>
            <p:nvPr/>
          </p:nvSpPr>
          <p:spPr>
            <a:xfrm>
              <a:off x="6350" y="6360"/>
              <a:ext cx="2467470" cy="506284"/>
            </a:xfrm>
            <a:custGeom>
              <a:avLst/>
              <a:gdLst/>
              <a:ahLst/>
              <a:cxnLst/>
              <a:rect r="r" b="b" t="t" l="l"/>
              <a:pathLst>
                <a:path h="506284" w="2467470">
                  <a:moveTo>
                    <a:pt x="252730" y="0"/>
                  </a:moveTo>
                  <a:lnTo>
                    <a:pt x="2214740" y="0"/>
                  </a:lnTo>
                  <a:cubicBezTo>
                    <a:pt x="2354440" y="0"/>
                    <a:pt x="2467470" y="113215"/>
                    <a:pt x="2467470" y="253143"/>
                  </a:cubicBezTo>
                  <a:cubicBezTo>
                    <a:pt x="2467470" y="393070"/>
                    <a:pt x="2354440" y="506285"/>
                    <a:pt x="2214740" y="506285"/>
                  </a:cubicBezTo>
                  <a:lnTo>
                    <a:pt x="252730" y="506285"/>
                  </a:lnTo>
                  <a:cubicBezTo>
                    <a:pt x="113030" y="506285"/>
                    <a:pt x="0" y="393070"/>
                    <a:pt x="0" y="253143"/>
                  </a:cubicBezTo>
                  <a:cubicBezTo>
                    <a:pt x="0" y="113215"/>
                    <a:pt x="113030" y="0"/>
                    <a:pt x="252730" y="0"/>
                  </a:cubicBezTo>
                  <a:close/>
                </a:path>
              </a:pathLst>
            </a:custGeom>
            <a:solidFill>
              <a:srgbClr val="FF3043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8089415" y="7887829"/>
            <a:ext cx="8264686" cy="550979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553103" y="2514794"/>
            <a:ext cx="7760612" cy="517374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4152856"/>
            <a:ext cx="6573856" cy="3535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35" indent="-388618" lvl="1">
              <a:lnSpc>
                <a:spcPts val="4679"/>
              </a:lnSpc>
              <a:buFont typeface="Arial"/>
              <a:buChar char="•"/>
            </a:pPr>
            <a:r>
              <a:rPr lang="en-US" sz="3599" spc="71">
                <a:solidFill>
                  <a:srgbClr val="14110F"/>
                </a:solidFill>
                <a:latin typeface="Roboto"/>
              </a:rPr>
              <a:t>Unlawful detainers </a:t>
            </a:r>
          </a:p>
          <a:p>
            <a:pPr marL="777235" indent="-388618" lvl="1">
              <a:lnSpc>
                <a:spcPts val="4679"/>
              </a:lnSpc>
              <a:buFont typeface="Arial"/>
              <a:buChar char="•"/>
            </a:pPr>
            <a:r>
              <a:rPr lang="en-US" sz="3599" spc="71">
                <a:solidFill>
                  <a:srgbClr val="14110F"/>
                </a:solidFill>
                <a:latin typeface="Roboto"/>
              </a:rPr>
              <a:t>Property tax exemption for disabled veterans. </a:t>
            </a:r>
          </a:p>
          <a:p>
            <a:pPr algn="l" marL="777237" indent="-388618" lvl="1">
              <a:lnSpc>
                <a:spcPts val="4679"/>
              </a:lnSpc>
              <a:buFont typeface="Arial"/>
              <a:buChar char="•"/>
            </a:pPr>
            <a:r>
              <a:rPr lang="en-US" sz="3599" spc="71">
                <a:solidFill>
                  <a:srgbClr val="14110F"/>
                </a:solidFill>
                <a:latin typeface="Roboto"/>
              </a:rPr>
              <a:t>Small claims assistance for return of security deposit.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7329761"/>
            <a:ext cx="6573856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800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2588939"/>
            <a:ext cx="6573856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8640"/>
              </a:lnSpc>
            </a:pPr>
            <a:r>
              <a:rPr lang="en-US" sz="7200" spc="-72">
                <a:solidFill>
                  <a:srgbClr val="14110F"/>
                </a:solidFill>
                <a:latin typeface="Roboto"/>
              </a:rPr>
              <a:t>Housing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80001" y="704850"/>
            <a:ext cx="4287047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99"/>
              </a:lnSpc>
              <a:spcBef>
                <a:spcPct val="0"/>
              </a:spcBef>
            </a:pPr>
            <a:r>
              <a:rPr lang="en-US" sz="2999" spc="59">
                <a:solidFill>
                  <a:srgbClr val="FFFFFF"/>
                </a:solidFill>
                <a:latin typeface="Roboto Bold"/>
              </a:rPr>
              <a:t>General Practice Areas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732412" y="0"/>
            <a:ext cx="7691381" cy="10287000"/>
          </a:xfrm>
          <a:prstGeom prst="rect">
            <a:avLst/>
          </a:prstGeom>
          <a:solidFill>
            <a:srgbClr val="FF3043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480001" y="627375"/>
            <a:ext cx="4287047" cy="897116"/>
            <a:chOff x="0" y="0"/>
            <a:chExt cx="2480170" cy="518160"/>
          </a:xfrm>
        </p:grpSpPr>
        <p:sp>
          <p:nvSpPr>
            <p:cNvPr name="Freeform 4" id="4"/>
            <p:cNvSpPr/>
            <p:nvPr/>
          </p:nvSpPr>
          <p:spPr>
            <a:xfrm>
              <a:off x="6350" y="6360"/>
              <a:ext cx="2467470" cy="506284"/>
            </a:xfrm>
            <a:custGeom>
              <a:avLst/>
              <a:gdLst/>
              <a:ahLst/>
              <a:cxnLst/>
              <a:rect r="r" b="b" t="t" l="l"/>
              <a:pathLst>
                <a:path h="506284" w="2467470">
                  <a:moveTo>
                    <a:pt x="252730" y="0"/>
                  </a:moveTo>
                  <a:lnTo>
                    <a:pt x="2214740" y="0"/>
                  </a:lnTo>
                  <a:cubicBezTo>
                    <a:pt x="2354440" y="0"/>
                    <a:pt x="2467470" y="113215"/>
                    <a:pt x="2467470" y="253143"/>
                  </a:cubicBezTo>
                  <a:cubicBezTo>
                    <a:pt x="2467470" y="393070"/>
                    <a:pt x="2354440" y="506285"/>
                    <a:pt x="2214740" y="506285"/>
                  </a:cubicBezTo>
                  <a:lnTo>
                    <a:pt x="252730" y="506285"/>
                  </a:lnTo>
                  <a:cubicBezTo>
                    <a:pt x="113030" y="506285"/>
                    <a:pt x="0" y="393070"/>
                    <a:pt x="0" y="253143"/>
                  </a:cubicBezTo>
                  <a:cubicBezTo>
                    <a:pt x="0" y="113215"/>
                    <a:pt x="113030" y="0"/>
                    <a:pt x="252730" y="0"/>
                  </a:cubicBezTo>
                  <a:close/>
                </a:path>
              </a:pathLst>
            </a:custGeom>
            <a:solidFill>
              <a:srgbClr val="FF3043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8089415" y="7887829"/>
            <a:ext cx="8264686" cy="550979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753161" y="2210353"/>
            <a:ext cx="8788455" cy="5866294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28700" y="7329761"/>
            <a:ext cx="6573856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2800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480001" y="3765390"/>
            <a:ext cx="6573856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554480" indent="-777240" lvl="1">
              <a:lnSpc>
                <a:spcPts val="8640"/>
              </a:lnSpc>
              <a:buFont typeface="Arial"/>
              <a:buChar char="•"/>
            </a:pPr>
            <a:r>
              <a:rPr lang="en-US" sz="7200" spc="-72">
                <a:solidFill>
                  <a:srgbClr val="14110F"/>
                </a:solidFill>
                <a:latin typeface="Roboto"/>
              </a:rPr>
              <a:t>Bankruptcy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80001" y="704850"/>
            <a:ext cx="4287047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99"/>
              </a:lnSpc>
              <a:spcBef>
                <a:spcPct val="0"/>
              </a:spcBef>
            </a:pPr>
            <a:r>
              <a:rPr lang="en-US" sz="2999" spc="59">
                <a:solidFill>
                  <a:srgbClr val="FFFFFF"/>
                </a:solidFill>
                <a:latin typeface="Roboto Bold"/>
              </a:rPr>
              <a:t>General Practice Areas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80001" y="5516622"/>
            <a:ext cx="7724461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554480" indent="-777240" lvl="1">
              <a:lnSpc>
                <a:spcPts val="8640"/>
              </a:lnSpc>
              <a:buFont typeface="Arial"/>
              <a:buChar char="•"/>
            </a:pPr>
            <a:r>
              <a:rPr lang="en-US" sz="7200" spc="-72">
                <a:solidFill>
                  <a:srgbClr val="14110F"/>
                </a:solidFill>
                <a:latin typeface="Roboto"/>
              </a:rPr>
              <a:t>Expungements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80001" y="6971747"/>
            <a:ext cx="7724461" cy="2200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554480" indent="-777240" lvl="1">
              <a:lnSpc>
                <a:spcPts val="8640"/>
              </a:lnSpc>
              <a:buFont typeface="Arial"/>
              <a:buChar char="•"/>
            </a:pPr>
            <a:r>
              <a:rPr lang="en-US" sz="7200" spc="-72">
                <a:solidFill>
                  <a:srgbClr val="14110F"/>
                </a:solidFill>
                <a:latin typeface="Roboto"/>
              </a:rPr>
              <a:t>Business Formation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035189" y="4717332"/>
            <a:ext cx="3118136" cy="2868669"/>
            <a:chOff x="0" y="0"/>
            <a:chExt cx="791265" cy="72796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91266" cy="727960"/>
            </a:xfrm>
            <a:custGeom>
              <a:avLst/>
              <a:gdLst/>
              <a:ahLst/>
              <a:cxnLst/>
              <a:rect r="r" b="b" t="t" l="l"/>
              <a:pathLst>
                <a:path h="727960" w="791266">
                  <a:moveTo>
                    <a:pt x="666805" y="727960"/>
                  </a:moveTo>
                  <a:lnTo>
                    <a:pt x="124460" y="727960"/>
                  </a:lnTo>
                  <a:cubicBezTo>
                    <a:pt x="55880" y="727960"/>
                    <a:pt x="0" y="672080"/>
                    <a:pt x="0" y="603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6806" y="0"/>
                  </a:lnTo>
                  <a:cubicBezTo>
                    <a:pt x="735386" y="0"/>
                    <a:pt x="791266" y="55880"/>
                    <a:pt x="791266" y="124460"/>
                  </a:cubicBezTo>
                  <a:lnTo>
                    <a:pt x="791266" y="603500"/>
                  </a:lnTo>
                  <a:cubicBezTo>
                    <a:pt x="791266" y="672080"/>
                    <a:pt x="735386" y="727960"/>
                    <a:pt x="666806" y="72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5209845" y="4332921"/>
            <a:ext cx="768824" cy="768824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4202349" y="5404232"/>
            <a:ext cx="2783815" cy="160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</a:pPr>
            <a:r>
              <a:rPr lang="en-US" sz="3000" spc="60">
                <a:solidFill>
                  <a:srgbClr val="14110F"/>
                </a:solidFill>
                <a:latin typeface="Roboto"/>
              </a:rPr>
              <a:t>Help VLI with their fundraising.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412" y="8870247"/>
            <a:ext cx="18278588" cy="1416753"/>
          </a:xfrm>
          <a:prstGeom prst="rect">
            <a:avLst/>
          </a:prstGeom>
          <a:solidFill>
            <a:srgbClr val="14110F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2582508" y="1528040"/>
            <a:ext cx="13011749" cy="1165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360"/>
              </a:lnSpc>
              <a:spcBef>
                <a:spcPct val="0"/>
              </a:spcBef>
            </a:pPr>
            <a:r>
              <a:rPr lang="en-US" sz="7200" spc="-72">
                <a:solidFill>
                  <a:srgbClr val="14110F"/>
                </a:solidFill>
                <a:latin typeface="Roboto"/>
              </a:rPr>
              <a:t>Varying Capacities to Give Back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797396" y="4717332"/>
            <a:ext cx="3118136" cy="2868669"/>
            <a:chOff x="0" y="0"/>
            <a:chExt cx="791265" cy="72796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791266" cy="727960"/>
            </a:xfrm>
            <a:custGeom>
              <a:avLst/>
              <a:gdLst/>
              <a:ahLst/>
              <a:cxnLst/>
              <a:rect r="r" b="b" t="t" l="l"/>
              <a:pathLst>
                <a:path h="727960" w="791266">
                  <a:moveTo>
                    <a:pt x="666805" y="727960"/>
                  </a:moveTo>
                  <a:lnTo>
                    <a:pt x="124460" y="727960"/>
                  </a:lnTo>
                  <a:cubicBezTo>
                    <a:pt x="55880" y="727960"/>
                    <a:pt x="0" y="672080"/>
                    <a:pt x="0" y="603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6806" y="0"/>
                  </a:lnTo>
                  <a:cubicBezTo>
                    <a:pt x="735386" y="0"/>
                    <a:pt x="791266" y="55880"/>
                    <a:pt x="791266" y="124460"/>
                  </a:cubicBezTo>
                  <a:lnTo>
                    <a:pt x="791266" y="603500"/>
                  </a:lnTo>
                  <a:cubicBezTo>
                    <a:pt x="791266" y="672080"/>
                    <a:pt x="735386" y="727960"/>
                    <a:pt x="666806" y="72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0972052" y="4332921"/>
            <a:ext cx="768824" cy="768824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9924052" y="5404232"/>
            <a:ext cx="2864823" cy="160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</a:pPr>
            <a:r>
              <a:rPr lang="en-US" sz="3000" spc="60">
                <a:solidFill>
                  <a:srgbClr val="14110F"/>
                </a:solidFill>
                <a:latin typeface="Roboto"/>
              </a:rPr>
              <a:t>Prep Judicial Council forms for a pro per.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5632802" y="4717332"/>
            <a:ext cx="3118136" cy="2868669"/>
            <a:chOff x="0" y="0"/>
            <a:chExt cx="791265" cy="72796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791266" cy="727960"/>
            </a:xfrm>
            <a:custGeom>
              <a:avLst/>
              <a:gdLst/>
              <a:ahLst/>
              <a:cxnLst/>
              <a:rect r="r" b="b" t="t" l="l"/>
              <a:pathLst>
                <a:path h="727960" w="791266">
                  <a:moveTo>
                    <a:pt x="666805" y="727960"/>
                  </a:moveTo>
                  <a:lnTo>
                    <a:pt x="124460" y="727960"/>
                  </a:lnTo>
                  <a:cubicBezTo>
                    <a:pt x="55880" y="727960"/>
                    <a:pt x="0" y="672080"/>
                    <a:pt x="0" y="603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6806" y="0"/>
                  </a:lnTo>
                  <a:cubicBezTo>
                    <a:pt x="735386" y="0"/>
                    <a:pt x="791266" y="55880"/>
                    <a:pt x="791266" y="124460"/>
                  </a:cubicBezTo>
                  <a:lnTo>
                    <a:pt x="791266" y="603500"/>
                  </a:lnTo>
                  <a:cubicBezTo>
                    <a:pt x="791266" y="672080"/>
                    <a:pt x="735386" y="727960"/>
                    <a:pt x="666806" y="72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6807458" y="4374676"/>
            <a:ext cx="768824" cy="768824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5632802" y="5621923"/>
            <a:ext cx="3118136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</a:pPr>
            <a:r>
              <a:rPr lang="en-US" sz="3000" spc="60">
                <a:solidFill>
                  <a:srgbClr val="14110F"/>
                </a:solidFill>
                <a:latin typeface="Roboto"/>
              </a:rPr>
              <a:t>Volunteer at a legal aid clinic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407851" y="4759088"/>
            <a:ext cx="3118136" cy="2868669"/>
            <a:chOff x="0" y="0"/>
            <a:chExt cx="791265" cy="727960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791266" cy="727960"/>
            </a:xfrm>
            <a:custGeom>
              <a:avLst/>
              <a:gdLst/>
              <a:ahLst/>
              <a:cxnLst/>
              <a:rect r="r" b="b" t="t" l="l"/>
              <a:pathLst>
                <a:path h="727960" w="791266">
                  <a:moveTo>
                    <a:pt x="666805" y="727960"/>
                  </a:moveTo>
                  <a:lnTo>
                    <a:pt x="124460" y="727960"/>
                  </a:lnTo>
                  <a:cubicBezTo>
                    <a:pt x="55880" y="727960"/>
                    <a:pt x="0" y="672080"/>
                    <a:pt x="0" y="603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6806" y="0"/>
                  </a:lnTo>
                  <a:cubicBezTo>
                    <a:pt x="735386" y="0"/>
                    <a:pt x="791266" y="55880"/>
                    <a:pt x="791266" y="124460"/>
                  </a:cubicBezTo>
                  <a:lnTo>
                    <a:pt x="791266" y="603500"/>
                  </a:lnTo>
                  <a:cubicBezTo>
                    <a:pt x="791266" y="672080"/>
                    <a:pt x="735386" y="727960"/>
                    <a:pt x="666806" y="72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2582508" y="4374676"/>
            <a:ext cx="768824" cy="768824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644476" y="5600700"/>
            <a:ext cx="2644886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</a:pPr>
            <a:r>
              <a:rPr lang="en-US" sz="3000" spc="60">
                <a:solidFill>
                  <a:srgbClr val="14110F"/>
                </a:solidFill>
                <a:latin typeface="Roboto"/>
              </a:rPr>
              <a:t>Take a case pro bono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825" r="0" b="7825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412" y="8870247"/>
            <a:ext cx="18278588" cy="1416753"/>
          </a:xfrm>
          <a:prstGeom prst="rect">
            <a:avLst/>
          </a:prstGeom>
          <a:solidFill>
            <a:srgbClr val="FF3043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2900645" y="2614605"/>
            <a:ext cx="12486710" cy="5057790"/>
            <a:chOff x="0" y="0"/>
            <a:chExt cx="16648946" cy="674372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95250"/>
              <a:ext cx="16648946" cy="18961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1581"/>
                </a:lnSpc>
              </a:pPr>
              <a:r>
                <a:rPr lang="en-US" sz="8909">
                  <a:solidFill>
                    <a:srgbClr val="FFFFFF"/>
                  </a:solidFill>
                  <a:latin typeface="Roboto Bold"/>
                </a:rPr>
                <a:t>Veterans Legal Institute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907991"/>
              <a:ext cx="16648946" cy="38357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77"/>
                </a:lnSpc>
              </a:pPr>
              <a:r>
                <a:rPr lang="en-US" sz="3118" spc="-93">
                  <a:solidFill>
                    <a:srgbClr val="FFFFFF"/>
                  </a:solidFill>
                  <a:latin typeface="Roboto"/>
                </a:rPr>
                <a:t>We are a non-profit law firm serving low-income, homeless and elderly veterans. We have a team of attorneys in house, and can expand our reach through the help of our volunteer attorneys. </a:t>
              </a:r>
            </a:p>
            <a:p>
              <a:pPr>
                <a:lnSpc>
                  <a:spcPts val="4677"/>
                </a:lnSpc>
              </a:pPr>
            </a:p>
            <a:p>
              <a:pPr algn="l" marL="0" indent="0" lvl="0">
                <a:lnSpc>
                  <a:spcPts val="4677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825" r="0" b="7825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412" y="8870247"/>
            <a:ext cx="18278588" cy="1416753"/>
          </a:xfrm>
          <a:prstGeom prst="rect">
            <a:avLst/>
          </a:prstGeom>
          <a:solidFill>
            <a:srgbClr val="FF3043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672644" y="1198254"/>
            <a:ext cx="13726873" cy="6620065"/>
            <a:chOff x="0" y="0"/>
            <a:chExt cx="18302498" cy="882675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85725"/>
              <a:ext cx="18302498" cy="3455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400"/>
                </a:lnSpc>
              </a:pPr>
              <a:r>
                <a:rPr lang="en-US" sz="8000">
                  <a:solidFill>
                    <a:srgbClr val="FFFFFF"/>
                  </a:solidFill>
                  <a:latin typeface="Roboto Bold"/>
                </a:rPr>
                <a:t>Volunteer with Veterans Legal Institute!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362704"/>
              <a:ext cx="18302498" cy="44640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800" spc="-84">
                  <a:solidFill>
                    <a:srgbClr val="FFFFFF"/>
                  </a:solidFill>
                  <a:latin typeface="Roboto"/>
                </a:rPr>
                <a:t>Monthly legal clinics in general and specialized practice areas (like family law), as well as a monthly caeslist with veterans in need of volunteer attorneys. </a:t>
              </a:r>
            </a:p>
            <a:p>
              <a:pPr>
                <a:lnSpc>
                  <a:spcPts val="4199"/>
                </a:lnSpc>
              </a:pPr>
            </a:p>
            <a:p>
              <a:pPr>
                <a:lnSpc>
                  <a:spcPts val="4799"/>
                </a:lnSpc>
              </a:pPr>
            </a:p>
            <a:p>
              <a:pPr algn="l" marL="0" indent="0" lvl="0">
                <a:lnSpc>
                  <a:spcPts val="4800"/>
                </a:lnSpc>
                <a:spcBef>
                  <a:spcPct val="0"/>
                </a:spcBef>
              </a:pPr>
              <a:r>
                <a:rPr lang="en-US" sz="3199" spc="-95">
                  <a:solidFill>
                    <a:srgbClr val="FFFFFF"/>
                  </a:solidFill>
                  <a:latin typeface="Roboto"/>
                </a:rPr>
                <a:t>Visit www.vetslegal.org or email kbinkley@vetslegal.com or cemmons@vetslegal.com for more information. 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570669" y="7950767"/>
            <a:ext cx="3302480" cy="919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80"/>
              </a:lnSpc>
              <a:spcBef>
                <a:spcPct val="0"/>
              </a:spcBef>
            </a:pPr>
            <a:r>
              <a:rPr lang="en-US" sz="5600" spc="-56" u="none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035189" y="4717332"/>
            <a:ext cx="3118136" cy="2868669"/>
            <a:chOff x="0" y="0"/>
            <a:chExt cx="791265" cy="72796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91266" cy="727960"/>
            </a:xfrm>
            <a:custGeom>
              <a:avLst/>
              <a:gdLst/>
              <a:ahLst/>
              <a:cxnLst/>
              <a:rect r="r" b="b" t="t" l="l"/>
              <a:pathLst>
                <a:path h="727960" w="791266">
                  <a:moveTo>
                    <a:pt x="666805" y="727960"/>
                  </a:moveTo>
                  <a:lnTo>
                    <a:pt x="124460" y="727960"/>
                  </a:lnTo>
                  <a:cubicBezTo>
                    <a:pt x="55880" y="727960"/>
                    <a:pt x="0" y="672080"/>
                    <a:pt x="0" y="603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6806" y="0"/>
                  </a:lnTo>
                  <a:cubicBezTo>
                    <a:pt x="735386" y="0"/>
                    <a:pt x="791266" y="55880"/>
                    <a:pt x="791266" y="124460"/>
                  </a:cubicBezTo>
                  <a:lnTo>
                    <a:pt x="791266" y="603500"/>
                  </a:lnTo>
                  <a:cubicBezTo>
                    <a:pt x="791266" y="672080"/>
                    <a:pt x="735386" y="727960"/>
                    <a:pt x="666806" y="72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5209845" y="4332921"/>
            <a:ext cx="768824" cy="768824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4202349" y="5137532"/>
            <a:ext cx="2783815" cy="213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</a:pPr>
            <a:r>
              <a:rPr lang="en-US" sz="3000" spc="60">
                <a:solidFill>
                  <a:srgbClr val="14110F"/>
                </a:solidFill>
                <a:latin typeface="Roboto"/>
              </a:rPr>
              <a:t>Starting a business or non-profit after discharge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412" y="8870247"/>
            <a:ext cx="18278588" cy="1416753"/>
          </a:xfrm>
          <a:prstGeom prst="rect">
            <a:avLst/>
          </a:prstGeom>
          <a:solidFill>
            <a:srgbClr val="14110F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3866208" y="937490"/>
            <a:ext cx="10555585" cy="234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360"/>
              </a:lnSpc>
              <a:spcBef>
                <a:spcPct val="0"/>
              </a:spcBef>
            </a:pPr>
            <a:r>
              <a:rPr lang="en-US" sz="7200" spc="-72">
                <a:solidFill>
                  <a:srgbClr val="14110F"/>
                </a:solidFill>
                <a:latin typeface="Roboto"/>
              </a:rPr>
              <a:t>Increased Need in Veteran Community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797396" y="4717332"/>
            <a:ext cx="3118136" cy="2868669"/>
            <a:chOff x="0" y="0"/>
            <a:chExt cx="791265" cy="72796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791266" cy="727960"/>
            </a:xfrm>
            <a:custGeom>
              <a:avLst/>
              <a:gdLst/>
              <a:ahLst/>
              <a:cxnLst/>
              <a:rect r="r" b="b" t="t" l="l"/>
              <a:pathLst>
                <a:path h="727960" w="791266">
                  <a:moveTo>
                    <a:pt x="666805" y="727960"/>
                  </a:moveTo>
                  <a:lnTo>
                    <a:pt x="124460" y="727960"/>
                  </a:lnTo>
                  <a:cubicBezTo>
                    <a:pt x="55880" y="727960"/>
                    <a:pt x="0" y="672080"/>
                    <a:pt x="0" y="603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6806" y="0"/>
                  </a:lnTo>
                  <a:cubicBezTo>
                    <a:pt x="735386" y="0"/>
                    <a:pt x="791266" y="55880"/>
                    <a:pt x="791266" y="124460"/>
                  </a:cubicBezTo>
                  <a:lnTo>
                    <a:pt x="791266" y="603500"/>
                  </a:lnTo>
                  <a:cubicBezTo>
                    <a:pt x="791266" y="672080"/>
                    <a:pt x="735386" y="727960"/>
                    <a:pt x="666806" y="72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10972052" y="4332921"/>
            <a:ext cx="768824" cy="768824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9924052" y="5137532"/>
            <a:ext cx="2864823" cy="213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</a:pPr>
            <a:r>
              <a:rPr lang="en-US" sz="3000" spc="60">
                <a:solidFill>
                  <a:srgbClr val="14110F"/>
                </a:solidFill>
                <a:latin typeface="Roboto"/>
              </a:rPr>
              <a:t>Financial problems resulting from disability 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5632802" y="4717332"/>
            <a:ext cx="3118136" cy="2868669"/>
            <a:chOff x="0" y="0"/>
            <a:chExt cx="791265" cy="72796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791266" cy="727960"/>
            </a:xfrm>
            <a:custGeom>
              <a:avLst/>
              <a:gdLst/>
              <a:ahLst/>
              <a:cxnLst/>
              <a:rect r="r" b="b" t="t" l="l"/>
              <a:pathLst>
                <a:path h="727960" w="791266">
                  <a:moveTo>
                    <a:pt x="666805" y="727960"/>
                  </a:moveTo>
                  <a:lnTo>
                    <a:pt x="124460" y="727960"/>
                  </a:lnTo>
                  <a:cubicBezTo>
                    <a:pt x="55880" y="727960"/>
                    <a:pt x="0" y="672080"/>
                    <a:pt x="0" y="603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6806" y="0"/>
                  </a:lnTo>
                  <a:cubicBezTo>
                    <a:pt x="735386" y="0"/>
                    <a:pt x="791266" y="55880"/>
                    <a:pt x="791266" y="124460"/>
                  </a:cubicBezTo>
                  <a:lnTo>
                    <a:pt x="791266" y="603500"/>
                  </a:lnTo>
                  <a:cubicBezTo>
                    <a:pt x="791266" y="672080"/>
                    <a:pt x="735386" y="727960"/>
                    <a:pt x="666806" y="72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6807458" y="4374676"/>
            <a:ext cx="768824" cy="768824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5632802" y="5067300"/>
            <a:ext cx="3118136" cy="213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</a:pPr>
            <a:r>
              <a:rPr lang="en-US" sz="3000" spc="60">
                <a:solidFill>
                  <a:srgbClr val="14110F"/>
                </a:solidFill>
                <a:latin typeface="Roboto"/>
              </a:rPr>
              <a:t>Needing a discharge upgrade to access benefits 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407851" y="4759088"/>
            <a:ext cx="3118136" cy="2868669"/>
            <a:chOff x="0" y="0"/>
            <a:chExt cx="791265" cy="727960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791266" cy="727960"/>
            </a:xfrm>
            <a:custGeom>
              <a:avLst/>
              <a:gdLst/>
              <a:ahLst/>
              <a:cxnLst/>
              <a:rect r="r" b="b" t="t" l="l"/>
              <a:pathLst>
                <a:path h="727960" w="791266">
                  <a:moveTo>
                    <a:pt x="666805" y="727960"/>
                  </a:moveTo>
                  <a:lnTo>
                    <a:pt x="124460" y="727960"/>
                  </a:lnTo>
                  <a:cubicBezTo>
                    <a:pt x="55880" y="727960"/>
                    <a:pt x="0" y="672080"/>
                    <a:pt x="0" y="6035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6806" y="0"/>
                  </a:lnTo>
                  <a:cubicBezTo>
                    <a:pt x="735386" y="0"/>
                    <a:pt x="791266" y="55880"/>
                    <a:pt x="791266" y="124460"/>
                  </a:cubicBezTo>
                  <a:lnTo>
                    <a:pt x="791266" y="603500"/>
                  </a:lnTo>
                  <a:cubicBezTo>
                    <a:pt x="791266" y="672080"/>
                    <a:pt x="735386" y="727960"/>
                    <a:pt x="666806" y="72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18" id="1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400000">
            <a:off x="2582508" y="4374676"/>
            <a:ext cx="768824" cy="768824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644476" y="5188902"/>
            <a:ext cx="2644886" cy="213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</a:pPr>
            <a:r>
              <a:rPr lang="en-US" sz="3000" spc="60">
                <a:solidFill>
                  <a:srgbClr val="14110F"/>
                </a:solidFill>
                <a:latin typeface="Roboto"/>
              </a:rPr>
              <a:t>Impact of deployments on family dynamics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242180"/>
            <a:ext cx="5494979" cy="234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360"/>
              </a:lnSpc>
              <a:spcBef>
                <a:spcPct val="0"/>
              </a:spcBef>
            </a:pPr>
            <a:r>
              <a:rPr lang="en-US" sz="7200" spc="-72">
                <a:solidFill>
                  <a:srgbClr val="14110F"/>
                </a:solidFill>
                <a:latin typeface="Roboto Bold"/>
              </a:rPr>
              <a:t>Benefit to Attorney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-517353" y="1959302"/>
            <a:ext cx="7041032" cy="3890264"/>
            <a:chOff x="0" y="0"/>
            <a:chExt cx="9388042" cy="5187019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9388042" cy="0"/>
            </a:xfrm>
            <a:prstGeom prst="line">
              <a:avLst/>
            </a:prstGeom>
            <a:ln cap="rnd" w="11904">
              <a:solidFill>
                <a:srgbClr val="FF3043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302590"/>
              <a:ext cx="8551759" cy="7047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98"/>
                </a:lnSpc>
                <a:spcBef>
                  <a:spcPct val="0"/>
                </a:spcBef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95829"/>
              <a:ext cx="8551759" cy="7047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98"/>
                </a:lnSpc>
                <a:spcBef>
                  <a:spcPct val="0"/>
                </a:spcBef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3089068"/>
              <a:ext cx="8551759" cy="7047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98"/>
                </a:lnSpc>
                <a:spcBef>
                  <a:spcPct val="0"/>
                </a:spcBef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482307"/>
              <a:ext cx="8551759" cy="7047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98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9" id="9"/>
          <p:cNvSpPr/>
          <p:nvPr/>
        </p:nvSpPr>
        <p:spPr>
          <a:xfrm rot="0">
            <a:off x="9412" y="8870247"/>
            <a:ext cx="18278588" cy="1416753"/>
          </a:xfrm>
          <a:prstGeom prst="rect">
            <a:avLst/>
          </a:prstGeom>
          <a:solidFill>
            <a:srgbClr val="FF3043"/>
          </a:solidFill>
        </p:spPr>
      </p:sp>
      <p:grpSp>
        <p:nvGrpSpPr>
          <p:cNvPr name="Group 10" id="10"/>
          <p:cNvGrpSpPr/>
          <p:nvPr/>
        </p:nvGrpSpPr>
        <p:grpSpPr>
          <a:xfrm rot="0">
            <a:off x="-988448" y="4966185"/>
            <a:ext cx="7512127" cy="4150551"/>
            <a:chOff x="0" y="0"/>
            <a:chExt cx="10016169" cy="5534067"/>
          </a:xfrm>
        </p:grpSpPr>
        <p:sp>
          <p:nvSpPr>
            <p:cNvPr name="AutoShape 11" id="11"/>
            <p:cNvSpPr/>
            <p:nvPr/>
          </p:nvSpPr>
          <p:spPr>
            <a:xfrm rot="0">
              <a:off x="0" y="0"/>
              <a:ext cx="10016169" cy="0"/>
            </a:xfrm>
            <a:prstGeom prst="line">
              <a:avLst/>
            </a:prstGeom>
            <a:ln cap="rnd" w="12700">
              <a:solidFill>
                <a:srgbClr val="FF3043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310158"/>
              <a:ext cx="9123932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800"/>
                </a:lnSpc>
                <a:spcBef>
                  <a:spcPct val="0"/>
                </a:spcBef>
              </a:pP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3283071"/>
              <a:ext cx="9123932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800"/>
                </a:lnSpc>
                <a:spcBef>
                  <a:spcPct val="0"/>
                </a:spcBef>
              </a:pP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4769527"/>
              <a:ext cx="9123932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8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6749126" y="1453942"/>
            <a:ext cx="11538874" cy="631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4000" u="sng">
                <a:solidFill>
                  <a:srgbClr val="000000"/>
                </a:solidFill>
                <a:latin typeface="Roboto"/>
              </a:rPr>
              <a:t>Expand skills in new practice areas</a:t>
            </a:r>
          </a:p>
          <a:p>
            <a:pPr marL="1727199" indent="-575733" lvl="2">
              <a:lnSpc>
                <a:spcPts val="5599"/>
              </a:lnSpc>
              <a:buFont typeface="Arial"/>
              <a:buChar char="⚬"/>
            </a:pPr>
            <a:r>
              <a:rPr lang="en-US" sz="4000">
                <a:solidFill>
                  <a:srgbClr val="000000"/>
                </a:solidFill>
                <a:latin typeface="Roboto Italics"/>
              </a:rPr>
              <a:t>ex: Discharge Upgrades require no litigation experience but allow attorneys to hone writing skills and advocate in a meaningful way. </a:t>
            </a:r>
          </a:p>
          <a:p>
            <a:pPr>
              <a:lnSpc>
                <a:spcPts val="5599"/>
              </a:lnSpc>
            </a:pPr>
          </a:p>
          <a:p>
            <a:pPr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4000" u="sng">
                <a:solidFill>
                  <a:srgbClr val="000000"/>
                </a:solidFill>
                <a:latin typeface="Roboto"/>
              </a:rPr>
              <a:t>Make an impact by doing something routine </a:t>
            </a:r>
          </a:p>
          <a:p>
            <a:pPr marL="1727200" indent="-575733" lvl="2">
              <a:lnSpc>
                <a:spcPts val="5600"/>
              </a:lnSpc>
              <a:buFont typeface="Arial"/>
              <a:buChar char="⚬"/>
            </a:pPr>
            <a:r>
              <a:rPr lang="en-US" sz="3999">
                <a:solidFill>
                  <a:srgbClr val="000000"/>
                </a:solidFill>
                <a:latin typeface="Roboto Italics"/>
              </a:rPr>
              <a:t>ex: Helping a veteran submit a timely response in their case. </a:t>
            </a:r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95417" y="5753198"/>
            <a:ext cx="2415491" cy="25765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71850" y="1985402"/>
            <a:ext cx="5494979" cy="2346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360"/>
              </a:lnSpc>
              <a:spcBef>
                <a:spcPct val="0"/>
              </a:spcBef>
            </a:pPr>
            <a:r>
              <a:rPr lang="en-US" sz="7200" spc="-72">
                <a:solidFill>
                  <a:srgbClr val="14110F"/>
                </a:solidFill>
                <a:latin typeface="Roboto Bold"/>
              </a:rPr>
              <a:t>Benefit to Veteran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148706" y="2549307"/>
            <a:ext cx="7512127" cy="4232466"/>
            <a:chOff x="0" y="0"/>
            <a:chExt cx="10016169" cy="5643288"/>
          </a:xfrm>
        </p:grpSpPr>
        <p:sp>
          <p:nvSpPr>
            <p:cNvPr name="AutoShape 4" id="4"/>
            <p:cNvSpPr/>
            <p:nvPr/>
          </p:nvSpPr>
          <p:spPr>
            <a:xfrm rot="0">
              <a:off x="0" y="1171219"/>
              <a:ext cx="10016169" cy="0"/>
            </a:xfrm>
            <a:prstGeom prst="line">
              <a:avLst/>
            </a:prstGeom>
            <a:ln cap="rnd" w="12700">
              <a:solidFill>
                <a:srgbClr val="FF3043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5" id="5"/>
            <p:cNvSpPr/>
            <p:nvPr/>
          </p:nvSpPr>
          <p:spPr>
            <a:xfrm rot="0">
              <a:off x="0" y="2657675"/>
              <a:ext cx="10016169" cy="0"/>
            </a:xfrm>
            <a:prstGeom prst="line">
              <a:avLst/>
            </a:prstGeom>
            <a:ln cap="rnd" w="12700">
              <a:solidFill>
                <a:srgbClr val="FF3043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6" id="6"/>
            <p:cNvSpPr/>
            <p:nvPr/>
          </p:nvSpPr>
          <p:spPr>
            <a:xfrm rot="0">
              <a:off x="0" y="4144132"/>
              <a:ext cx="10016169" cy="0"/>
            </a:xfrm>
            <a:prstGeom prst="line">
              <a:avLst/>
            </a:prstGeom>
            <a:ln cap="rnd" w="12700">
              <a:solidFill>
                <a:srgbClr val="FF3043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7" id="7"/>
            <p:cNvSpPr/>
            <p:nvPr/>
          </p:nvSpPr>
          <p:spPr>
            <a:xfrm rot="0">
              <a:off x="0" y="5630588"/>
              <a:ext cx="10016169" cy="0"/>
            </a:xfrm>
            <a:prstGeom prst="line">
              <a:avLst/>
            </a:prstGeom>
            <a:ln cap="rnd" w="12700">
              <a:solidFill>
                <a:srgbClr val="FF3043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-104775"/>
              <a:ext cx="9123932" cy="8642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5699"/>
                </a:lnSpc>
              </a:pPr>
              <a:r>
                <a:rPr lang="en-US" sz="3799" spc="-113">
                  <a:solidFill>
                    <a:srgbClr val="14110F"/>
                  </a:solidFill>
                  <a:latin typeface="Roboto"/>
                </a:rPr>
                <a:t>Legal relief with your help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481377"/>
              <a:ext cx="9123932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800"/>
                </a:lnSpc>
                <a:spcBef>
                  <a:spcPct val="0"/>
                </a:spcBef>
              </a:pP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967833"/>
              <a:ext cx="9123932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8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11" id="11"/>
          <p:cNvSpPr/>
          <p:nvPr/>
        </p:nvSpPr>
        <p:spPr>
          <a:xfrm rot="0">
            <a:off x="9412" y="8870247"/>
            <a:ext cx="18278588" cy="1416753"/>
          </a:xfrm>
          <a:prstGeom prst="rect">
            <a:avLst/>
          </a:prstGeom>
          <a:solidFill>
            <a:srgbClr val="FF3043"/>
          </a:solidFill>
        </p:spPr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474042" y="5387340"/>
            <a:ext cx="2152020" cy="3533167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9148706" y="5872260"/>
            <a:ext cx="7512127" cy="674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99"/>
              </a:lnSpc>
              <a:spcBef>
                <a:spcPct val="0"/>
              </a:spcBef>
            </a:pPr>
            <a:r>
              <a:rPr lang="en-US" sz="3799" spc="-113">
                <a:solidFill>
                  <a:srgbClr val="000000"/>
                </a:solidFill>
                <a:latin typeface="Roboto"/>
              </a:rPr>
              <a:t>Value in feeling heard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144000" y="3486288"/>
            <a:ext cx="7512127" cy="1010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51"/>
              </a:lnSpc>
            </a:pPr>
            <a:r>
              <a:rPr lang="en-US" sz="3799" spc="-113">
                <a:solidFill>
                  <a:srgbClr val="000000"/>
                </a:solidFill>
                <a:latin typeface="Roboto"/>
              </a:rPr>
              <a:t>Advice and strategy that the self help center cannot provide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148706" y="4794885"/>
            <a:ext cx="7512127" cy="674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99"/>
              </a:lnSpc>
              <a:spcBef>
                <a:spcPct val="0"/>
              </a:spcBef>
            </a:pPr>
            <a:r>
              <a:rPr lang="en-US" sz="3799" spc="-113">
                <a:solidFill>
                  <a:srgbClr val="000000"/>
                </a:solidFill>
                <a:latin typeface="Roboto"/>
              </a:rPr>
              <a:t>Confidence to proceed in pro per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-274203" y="1776226"/>
            <a:ext cx="7041032" cy="3890264"/>
            <a:chOff x="0" y="0"/>
            <a:chExt cx="9388042" cy="5187019"/>
          </a:xfrm>
        </p:grpSpPr>
        <p:sp>
          <p:nvSpPr>
            <p:cNvPr name="AutoShape 17" id="17"/>
            <p:cNvSpPr/>
            <p:nvPr/>
          </p:nvSpPr>
          <p:spPr>
            <a:xfrm rot="0">
              <a:off x="0" y="0"/>
              <a:ext cx="9388042" cy="0"/>
            </a:xfrm>
            <a:prstGeom prst="line">
              <a:avLst/>
            </a:prstGeom>
            <a:ln cap="rnd" w="11904">
              <a:solidFill>
                <a:srgbClr val="FF3043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8" id="18"/>
            <p:cNvSpPr txBox="true"/>
            <p:nvPr/>
          </p:nvSpPr>
          <p:spPr>
            <a:xfrm rot="0">
              <a:off x="0" y="302590"/>
              <a:ext cx="8551759" cy="7047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98"/>
                </a:lnSpc>
                <a:spcBef>
                  <a:spcPct val="0"/>
                </a:spcBef>
              </a:pP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1695829"/>
              <a:ext cx="8551759" cy="7047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98"/>
                </a:lnSpc>
                <a:spcBef>
                  <a:spcPct val="0"/>
                </a:spcBef>
              </a:pP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3089068"/>
              <a:ext cx="8551759" cy="7047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98"/>
                </a:lnSpc>
                <a:spcBef>
                  <a:spcPct val="0"/>
                </a:spcBef>
              </a:pP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4482307"/>
              <a:ext cx="8551759" cy="7047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98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-745298" y="4604312"/>
            <a:ext cx="7512127" cy="4150551"/>
            <a:chOff x="0" y="0"/>
            <a:chExt cx="10016169" cy="5534067"/>
          </a:xfrm>
        </p:grpSpPr>
        <p:sp>
          <p:nvSpPr>
            <p:cNvPr name="AutoShape 23" id="23"/>
            <p:cNvSpPr/>
            <p:nvPr/>
          </p:nvSpPr>
          <p:spPr>
            <a:xfrm rot="0">
              <a:off x="0" y="0"/>
              <a:ext cx="10016169" cy="0"/>
            </a:xfrm>
            <a:prstGeom prst="line">
              <a:avLst/>
            </a:prstGeom>
            <a:ln cap="rnd" w="12700">
              <a:solidFill>
                <a:srgbClr val="FF3043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4" id="24"/>
            <p:cNvSpPr txBox="true"/>
            <p:nvPr/>
          </p:nvSpPr>
          <p:spPr>
            <a:xfrm rot="0">
              <a:off x="0" y="310158"/>
              <a:ext cx="9123932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800"/>
                </a:lnSpc>
                <a:spcBef>
                  <a:spcPct val="0"/>
                </a:spcBef>
              </a:pP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3283071"/>
              <a:ext cx="9123932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800"/>
                </a:lnSpc>
                <a:spcBef>
                  <a:spcPct val="0"/>
                </a:spcBef>
              </a:pP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4769527"/>
              <a:ext cx="9123932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800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825" r="0" b="7825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412" y="8870247"/>
            <a:ext cx="18278588" cy="1416753"/>
          </a:xfrm>
          <a:prstGeom prst="rect">
            <a:avLst/>
          </a:prstGeom>
          <a:solidFill>
            <a:srgbClr val="FF3043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672644" y="2761307"/>
            <a:ext cx="13726873" cy="3493960"/>
            <a:chOff x="0" y="0"/>
            <a:chExt cx="18302498" cy="465861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85725"/>
              <a:ext cx="18302498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400"/>
                </a:lnSpc>
              </a:pPr>
              <a:r>
                <a:rPr lang="en-US" sz="8000">
                  <a:solidFill>
                    <a:srgbClr val="FFFFFF"/>
                  </a:solidFill>
                  <a:latin typeface="Roboto Bold"/>
                </a:rPr>
                <a:t>The Power of a Consultation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600579"/>
              <a:ext cx="18302498" cy="2058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00"/>
                </a:lnSpc>
                <a:spcBef>
                  <a:spcPct val="0"/>
                </a:spcBef>
              </a:pPr>
              <a:r>
                <a:rPr lang="en-US" sz="2800" spc="-84">
                  <a:solidFill>
                    <a:srgbClr val="FFFFFF"/>
                  </a:solidFill>
                  <a:latin typeface="Roboto"/>
                </a:rPr>
                <a:t>Members of vulnerable communities know too well the feeling of a door closing on them. Consulting with a veteran about their lawsuit provides not just legal assistance, but a sense of relief--lawsuits can be emotionally exhausting, and a consultation can ease this burden.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570669" y="7950767"/>
            <a:ext cx="3302480" cy="919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80"/>
              </a:lnSpc>
              <a:spcBef>
                <a:spcPct val="0"/>
              </a:spcBef>
            </a:pPr>
            <a:r>
              <a:rPr lang="en-US" sz="5600" spc="-56" u="none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766512"/>
            <a:ext cx="16230600" cy="3425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47"/>
              </a:lnSpc>
            </a:pPr>
            <a:r>
              <a:rPr lang="en-US" sz="13147">
                <a:solidFill>
                  <a:srgbClr val="FF3043"/>
                </a:solidFill>
                <a:latin typeface="Barlow SemiCondensed Bold Bold"/>
              </a:rPr>
              <a:t>VETERAN - SPECIFIC PRACTICE AREAS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65858" y="6630668"/>
            <a:ext cx="15756285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Barlow SemiCondensed Bold"/>
              </a:rPr>
              <a:t>Discharge Upgrades and Veteran Benefits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732412" y="0"/>
            <a:ext cx="7691381" cy="10287000"/>
          </a:xfrm>
          <a:prstGeom prst="rect">
            <a:avLst/>
          </a:prstGeom>
          <a:solidFill>
            <a:srgbClr val="FF3043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713304" y="725910"/>
            <a:ext cx="8430696" cy="8403786"/>
            <a:chOff x="0" y="0"/>
            <a:chExt cx="11240927" cy="1120504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4379256"/>
              <a:ext cx="11240927" cy="23483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668"/>
                </a:lnSpc>
              </a:pPr>
              <a:r>
                <a:rPr lang="en-US" sz="3590" spc="71">
                  <a:solidFill>
                    <a:srgbClr val="14110F"/>
                  </a:solidFill>
                  <a:latin typeface="Roboto"/>
                </a:rPr>
                <a:t>Overall</a:t>
              </a:r>
              <a:r>
                <a:rPr lang="en-US" sz="3590" spc="71">
                  <a:solidFill>
                    <a:srgbClr val="14110F"/>
                  </a:solidFill>
                  <a:latin typeface="Roboto"/>
                </a:rPr>
                <a:t>: 15% success rate. </a:t>
              </a:r>
            </a:p>
            <a:p>
              <a:pPr algn="l">
                <a:lnSpc>
                  <a:spcPts val="4668"/>
                </a:lnSpc>
              </a:pPr>
              <a:r>
                <a:rPr lang="en-US" sz="3590" spc="71">
                  <a:solidFill>
                    <a:srgbClr val="14110F"/>
                  </a:solidFill>
                  <a:latin typeface="Roboto"/>
                </a:rPr>
                <a:t>Veterans Legal Institute : 85% success rate.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0029509"/>
              <a:ext cx="11240927" cy="11755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590"/>
                </a:lnSpc>
                <a:spcBef>
                  <a:spcPct val="0"/>
                </a:spcBef>
              </a:pPr>
              <a:r>
                <a:rPr lang="en-US" sz="2564" spc="51">
                  <a:solidFill>
                    <a:srgbClr val="14110F"/>
                  </a:solidFill>
                  <a:latin typeface="Roboto"/>
                </a:rPr>
                <a:t>Success means connecting a veteran with health care, education benefits, disability compensation, etc.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-9525"/>
              <a:ext cx="11240927" cy="37555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11080"/>
                </a:lnSpc>
              </a:pPr>
              <a:r>
                <a:rPr lang="en-US" sz="9233" spc="-92">
                  <a:solidFill>
                    <a:srgbClr val="14110F"/>
                  </a:solidFill>
                  <a:latin typeface="Roboto"/>
                </a:rPr>
                <a:t>Discharge Upgrades</a:t>
              </a:r>
            </a:p>
          </p:txBody>
        </p:sp>
        <p:grpSp>
          <p:nvGrpSpPr>
            <p:cNvPr name="Group 7" id="7"/>
            <p:cNvGrpSpPr/>
            <p:nvPr/>
          </p:nvGrpSpPr>
          <p:grpSpPr>
            <a:xfrm rot="0">
              <a:off x="0" y="7688787"/>
              <a:ext cx="6558709" cy="1372488"/>
              <a:chOff x="0" y="0"/>
              <a:chExt cx="2480170" cy="51816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6350" y="6360"/>
                <a:ext cx="2467470" cy="506284"/>
              </a:xfrm>
              <a:custGeom>
                <a:avLst/>
                <a:gdLst/>
                <a:ahLst/>
                <a:cxnLst/>
                <a:rect r="r" b="b" t="t" l="l"/>
                <a:pathLst>
                  <a:path h="506284" w="2467470">
                    <a:moveTo>
                      <a:pt x="252730" y="0"/>
                    </a:moveTo>
                    <a:lnTo>
                      <a:pt x="2214740" y="0"/>
                    </a:lnTo>
                    <a:cubicBezTo>
                      <a:pt x="2354440" y="0"/>
                      <a:pt x="2467470" y="113215"/>
                      <a:pt x="2467470" y="253143"/>
                    </a:cubicBezTo>
                    <a:cubicBezTo>
                      <a:pt x="2467470" y="393070"/>
                      <a:pt x="2354440" y="506285"/>
                      <a:pt x="2214740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FF3043"/>
              </a:solidFill>
            </p:spPr>
          </p:sp>
        </p:grpSp>
        <p:sp>
          <p:nvSpPr>
            <p:cNvPr name="TextBox 9" id="9"/>
            <p:cNvSpPr txBox="true"/>
            <p:nvPr/>
          </p:nvSpPr>
          <p:spPr>
            <a:xfrm rot="0">
              <a:off x="518174" y="7584555"/>
              <a:ext cx="5522361" cy="14761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505"/>
                </a:lnSpc>
                <a:spcBef>
                  <a:spcPct val="0"/>
                </a:spcBef>
              </a:pPr>
              <a:r>
                <a:rPr lang="en-US" sz="3003" spc="60">
                  <a:solidFill>
                    <a:srgbClr val="FFFFFF"/>
                  </a:solidFill>
                  <a:latin typeface="Roboto Bold"/>
                </a:rPr>
                <a:t>No litigation experience required.</a:t>
              </a:r>
            </a:p>
          </p:txBody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144000" y="2015102"/>
            <a:ext cx="8743570" cy="58254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812" r="0" b="781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07132" y="939820"/>
            <a:ext cx="14073737" cy="130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400"/>
              </a:lnSpc>
              <a:spcBef>
                <a:spcPct val="0"/>
              </a:spcBef>
            </a:pPr>
            <a:r>
              <a:rPr lang="en-US" sz="8000" spc="-80">
                <a:solidFill>
                  <a:srgbClr val="FFFFFF"/>
                </a:solidFill>
                <a:latin typeface="Roboto Bold"/>
              </a:rPr>
              <a:t>Discharge Upgrade Process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9412" y="8870247"/>
            <a:ext cx="18278588" cy="1416753"/>
          </a:xfrm>
          <a:prstGeom prst="rect">
            <a:avLst/>
          </a:prstGeom>
          <a:solidFill>
            <a:srgbClr val="14110F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028700" y="3093194"/>
            <a:ext cx="5262778" cy="4104790"/>
            <a:chOff x="0" y="0"/>
            <a:chExt cx="1563189" cy="121923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r="r" b="b" t="t" l="l"/>
              <a:pathLst>
                <a:path h="1219235" w="1563189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491019" y="3449067"/>
            <a:ext cx="4440593" cy="3182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923" spc="58">
                <a:solidFill>
                  <a:srgbClr val="14110F"/>
                </a:solidFill>
                <a:latin typeface="Roboto Bold"/>
              </a:rPr>
              <a:t>Discharge Review Board:</a:t>
            </a:r>
          </a:p>
          <a:p>
            <a:pPr algn="ctr" marL="0" indent="0" lvl="0">
              <a:lnSpc>
                <a:spcPts val="3540"/>
              </a:lnSpc>
            </a:pPr>
            <a:r>
              <a:rPr lang="en-US" sz="2723" spc="54">
                <a:solidFill>
                  <a:srgbClr val="14110F"/>
                </a:solidFill>
                <a:latin typeface="Roboto Bold"/>
              </a:rPr>
              <a:t>The DRB can make changes to the character of discharge, separation codes, and re-enlistment codes. DRBs have a 15 year SOL.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6517317" y="3093194"/>
            <a:ext cx="5262778" cy="4104790"/>
            <a:chOff x="0" y="0"/>
            <a:chExt cx="1563189" cy="1219235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r="r" b="b" t="t" l="l"/>
              <a:pathLst>
                <a:path h="1219235" w="1563189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6984830" y="3439542"/>
            <a:ext cx="4327752" cy="35130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799" spc="55">
                <a:solidFill>
                  <a:srgbClr val="14110F"/>
                </a:solidFill>
                <a:latin typeface="Roboto Bold"/>
              </a:rPr>
              <a:t>Board for Correction of Military/Naval Records:</a:t>
            </a:r>
          </a:p>
          <a:p>
            <a:pPr algn="ctr" marL="0" indent="0" lvl="0">
              <a:lnSpc>
                <a:spcPts val="3380"/>
              </a:lnSpc>
              <a:spcBef>
                <a:spcPct val="0"/>
              </a:spcBef>
            </a:pPr>
            <a:r>
              <a:rPr lang="en-US" sz="2600" spc="52">
                <a:solidFill>
                  <a:srgbClr val="14110F"/>
                </a:solidFill>
                <a:latin typeface="Roboto Bold"/>
              </a:rPr>
              <a:t>This board has broad authority to make any changes to a servicemember's records as required to correct errors or injustice.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2100932" y="3093194"/>
            <a:ext cx="5158368" cy="4023354"/>
            <a:chOff x="0" y="0"/>
            <a:chExt cx="1563189" cy="121923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563189" cy="1219235"/>
            </a:xfrm>
            <a:custGeom>
              <a:avLst/>
              <a:gdLst/>
              <a:ahLst/>
              <a:cxnLst/>
              <a:rect r="r" b="b" t="t" l="l"/>
              <a:pathLst>
                <a:path h="1219235" w="1563189">
                  <a:moveTo>
                    <a:pt x="1438729" y="1219235"/>
                  </a:moveTo>
                  <a:lnTo>
                    <a:pt x="124460" y="1219235"/>
                  </a:lnTo>
                  <a:cubicBezTo>
                    <a:pt x="55880" y="1219235"/>
                    <a:pt x="0" y="1163355"/>
                    <a:pt x="0" y="10947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38729" y="0"/>
                  </a:lnTo>
                  <a:cubicBezTo>
                    <a:pt x="1507309" y="0"/>
                    <a:pt x="1563189" y="55880"/>
                    <a:pt x="1563189" y="124460"/>
                  </a:cubicBezTo>
                  <a:lnTo>
                    <a:pt x="1563189" y="1094775"/>
                  </a:lnTo>
                  <a:cubicBezTo>
                    <a:pt x="1563189" y="1163355"/>
                    <a:pt x="1507309" y="1219235"/>
                    <a:pt x="1438729" y="1219235"/>
                  </a:cubicBezTo>
                  <a:close/>
                </a:path>
              </a:pathLst>
            </a:custGeom>
            <a:solidFill>
              <a:srgbClr val="F6F6F6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2328365" y="3439542"/>
            <a:ext cx="4703501" cy="35130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799" spc="55">
                <a:solidFill>
                  <a:srgbClr val="14110F"/>
                </a:solidFill>
                <a:latin typeface="Roboto Bold"/>
              </a:rPr>
              <a:t>Discharge Appeal Review Board: </a:t>
            </a:r>
          </a:p>
          <a:p>
            <a:pPr algn="ctr" marL="0" indent="0" lvl="0">
              <a:lnSpc>
                <a:spcPts val="3379"/>
              </a:lnSpc>
              <a:spcBef>
                <a:spcPct val="0"/>
              </a:spcBef>
            </a:pPr>
            <a:r>
              <a:rPr lang="en-US" sz="2600" spc="52">
                <a:solidFill>
                  <a:srgbClr val="14110F"/>
                </a:solidFill>
                <a:latin typeface="Roboto Bold"/>
              </a:rPr>
              <a:t>The DARB is limited in what it can review. Only cases where the veteran was discharged post Dec. 2019 and only an administrative records review, no new evidence.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70669" y="7374266"/>
            <a:ext cx="15146662" cy="1429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Open Sans"/>
              </a:rPr>
              <a:t>The Boards are administrative. In addition to a DD form the application consists of an appellate style brief and evidence.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DAEcaBftgto</dc:identifier>
  <dcterms:modified xsi:type="dcterms:W3CDTF">2011-08-01T06:04:30Z</dcterms:modified>
  <cp:revision>1</cp:revision>
  <dc:title>Atty/Veteran Presentation</dc:title>
</cp:coreProperties>
</file>